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1"/>
    <p:sldMasterId id="2147483900" r:id="rId2"/>
  </p:sldMasterIdLst>
  <p:notesMasterIdLst>
    <p:notesMasterId r:id="rId53"/>
  </p:notesMasterIdLst>
  <p:sldIdLst>
    <p:sldId id="305" r:id="rId3"/>
    <p:sldId id="298" r:id="rId4"/>
    <p:sldId id="299" r:id="rId5"/>
    <p:sldId id="303" r:id="rId6"/>
    <p:sldId id="300" r:id="rId7"/>
    <p:sldId id="301" r:id="rId8"/>
    <p:sldId id="302" r:id="rId9"/>
    <p:sldId id="309" r:id="rId10"/>
    <p:sldId id="306" r:id="rId11"/>
    <p:sldId id="307" r:id="rId12"/>
    <p:sldId id="310" r:id="rId13"/>
    <p:sldId id="256" r:id="rId14"/>
    <p:sldId id="257" r:id="rId15"/>
    <p:sldId id="258" r:id="rId16"/>
    <p:sldId id="259" r:id="rId17"/>
    <p:sldId id="268" r:id="rId18"/>
    <p:sldId id="278" r:id="rId19"/>
    <p:sldId id="275" r:id="rId20"/>
    <p:sldId id="276" r:id="rId21"/>
    <p:sldId id="277" r:id="rId22"/>
    <p:sldId id="274" r:id="rId23"/>
    <p:sldId id="260" r:id="rId24"/>
    <p:sldId id="261" r:id="rId25"/>
    <p:sldId id="291" r:id="rId26"/>
    <p:sldId id="292" r:id="rId27"/>
    <p:sldId id="294" r:id="rId28"/>
    <p:sldId id="266" r:id="rId29"/>
    <p:sldId id="293" r:id="rId30"/>
    <p:sldId id="262" r:id="rId31"/>
    <p:sldId id="295" r:id="rId32"/>
    <p:sldId id="263" r:id="rId33"/>
    <p:sldId id="296" r:id="rId34"/>
    <p:sldId id="264" r:id="rId35"/>
    <p:sldId id="265" r:id="rId36"/>
    <p:sldId id="273" r:id="rId37"/>
    <p:sldId id="270" r:id="rId38"/>
    <p:sldId id="271" r:id="rId39"/>
    <p:sldId id="272"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2"/>
    <p:restoredTop sz="92799"/>
  </p:normalViewPr>
  <p:slideViewPr>
    <p:cSldViewPr snapToGrid="0" snapToObjects="1">
      <p:cViewPr>
        <p:scale>
          <a:sx n="100" d="100"/>
          <a:sy n="100" d="100"/>
        </p:scale>
        <p:origin x="990" y="1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C19BA-E947-6142-B8B0-6C45ABDA9BFE}" type="doc">
      <dgm:prSet loTypeId="urn:microsoft.com/office/officeart/2005/8/layout/target1" loCatId="" qsTypeId="urn:microsoft.com/office/officeart/2005/8/quickstyle/simple4" qsCatId="simple" csTypeId="urn:microsoft.com/office/officeart/2005/8/colors/colorful2" csCatId="colorful" phldr="1"/>
      <dgm:spPr/>
    </dgm:pt>
    <dgm:pt modelId="{8B56FDFF-0217-B242-948C-84F97F857E49}">
      <dgm:prSet phldrT="[Metin]"/>
      <dgm:spPr/>
      <dgm:t>
        <a:bodyPr/>
        <a:lstStyle/>
        <a:p>
          <a:r>
            <a:rPr lang="tr-TR" dirty="0" smtClean="0"/>
            <a:t>Temel varsayımlar</a:t>
          </a:r>
          <a:endParaRPr lang="tr-TR" dirty="0"/>
        </a:p>
      </dgm:t>
    </dgm:pt>
    <dgm:pt modelId="{D1F7A56B-FFC1-404A-8787-C73DDFB98432}" type="parTrans" cxnId="{D635848B-5206-9341-886F-DC64835BBDD4}">
      <dgm:prSet/>
      <dgm:spPr/>
      <dgm:t>
        <a:bodyPr/>
        <a:lstStyle/>
        <a:p>
          <a:endParaRPr lang="tr-TR"/>
        </a:p>
      </dgm:t>
    </dgm:pt>
    <dgm:pt modelId="{90F64328-4F74-524B-81AD-47072FE623B6}" type="sibTrans" cxnId="{D635848B-5206-9341-886F-DC64835BBDD4}">
      <dgm:prSet/>
      <dgm:spPr/>
      <dgm:t>
        <a:bodyPr/>
        <a:lstStyle/>
        <a:p>
          <a:endParaRPr lang="tr-TR"/>
        </a:p>
      </dgm:t>
    </dgm:pt>
    <dgm:pt modelId="{F0ECE39F-472D-434B-9F0F-39CDED775BB6}">
      <dgm:prSet phldrT="[Metin]"/>
      <dgm:spPr/>
      <dgm:t>
        <a:bodyPr/>
        <a:lstStyle/>
        <a:p>
          <a:r>
            <a:rPr lang="tr-TR" dirty="0" smtClean="0"/>
            <a:t>Değerler</a:t>
          </a:r>
          <a:endParaRPr lang="tr-TR" dirty="0"/>
        </a:p>
      </dgm:t>
    </dgm:pt>
    <dgm:pt modelId="{870395DC-779C-544A-88A4-C9C735B72460}" type="parTrans" cxnId="{F2CBDFBD-9279-2646-BEF2-899D407CAF4E}">
      <dgm:prSet/>
      <dgm:spPr/>
      <dgm:t>
        <a:bodyPr/>
        <a:lstStyle/>
        <a:p>
          <a:endParaRPr lang="tr-TR"/>
        </a:p>
      </dgm:t>
    </dgm:pt>
    <dgm:pt modelId="{D12574CA-2C83-1743-B846-331B46622117}" type="sibTrans" cxnId="{F2CBDFBD-9279-2646-BEF2-899D407CAF4E}">
      <dgm:prSet/>
      <dgm:spPr/>
      <dgm:t>
        <a:bodyPr/>
        <a:lstStyle/>
        <a:p>
          <a:endParaRPr lang="tr-TR"/>
        </a:p>
      </dgm:t>
    </dgm:pt>
    <dgm:pt modelId="{3CE30929-AB46-1F44-845F-36C986D3131C}">
      <dgm:prSet phldrT="[Metin]"/>
      <dgm:spPr/>
      <dgm:t>
        <a:bodyPr/>
        <a:lstStyle/>
        <a:p>
          <a:r>
            <a:rPr lang="tr-TR" dirty="0" smtClean="0"/>
            <a:t>Semboller ve davranışlar</a:t>
          </a:r>
          <a:endParaRPr lang="tr-TR" dirty="0"/>
        </a:p>
      </dgm:t>
    </dgm:pt>
    <dgm:pt modelId="{FC6BF6F6-C5ED-9343-A6FD-78A3525747C1}" type="parTrans" cxnId="{B166B3CE-81BC-724F-916A-8768A9C3DDFE}">
      <dgm:prSet/>
      <dgm:spPr/>
      <dgm:t>
        <a:bodyPr/>
        <a:lstStyle/>
        <a:p>
          <a:endParaRPr lang="tr-TR"/>
        </a:p>
      </dgm:t>
    </dgm:pt>
    <dgm:pt modelId="{A1B12C8E-09D5-754C-B5B3-3EB8B06BA417}" type="sibTrans" cxnId="{B166B3CE-81BC-724F-916A-8768A9C3DDFE}">
      <dgm:prSet/>
      <dgm:spPr/>
      <dgm:t>
        <a:bodyPr/>
        <a:lstStyle/>
        <a:p>
          <a:endParaRPr lang="tr-TR"/>
        </a:p>
      </dgm:t>
    </dgm:pt>
    <dgm:pt modelId="{3A574CE2-3AF0-484E-AAF0-5A1CB1DFEC4F}" type="pres">
      <dgm:prSet presAssocID="{309C19BA-E947-6142-B8B0-6C45ABDA9BFE}" presName="composite" presStyleCnt="0">
        <dgm:presLayoutVars>
          <dgm:chMax val="5"/>
          <dgm:dir/>
          <dgm:resizeHandles val="exact"/>
        </dgm:presLayoutVars>
      </dgm:prSet>
      <dgm:spPr/>
    </dgm:pt>
    <dgm:pt modelId="{BF06370D-35F1-F74A-8091-41A2963DB658}" type="pres">
      <dgm:prSet presAssocID="{8B56FDFF-0217-B242-948C-84F97F857E49}" presName="circle1" presStyleLbl="lnNode1" presStyleIdx="0" presStyleCnt="3"/>
      <dgm:spPr/>
    </dgm:pt>
    <dgm:pt modelId="{718FB3FE-39EA-9245-B72E-FA40CD206845}" type="pres">
      <dgm:prSet presAssocID="{8B56FDFF-0217-B242-948C-84F97F857E49}" presName="text1" presStyleLbl="revTx" presStyleIdx="0" presStyleCnt="3">
        <dgm:presLayoutVars>
          <dgm:bulletEnabled val="1"/>
        </dgm:presLayoutVars>
      </dgm:prSet>
      <dgm:spPr/>
      <dgm:t>
        <a:bodyPr/>
        <a:lstStyle/>
        <a:p>
          <a:endParaRPr lang="tr-TR"/>
        </a:p>
      </dgm:t>
    </dgm:pt>
    <dgm:pt modelId="{60E5ACD3-FF11-A64E-BAD4-97B27BDFD493}" type="pres">
      <dgm:prSet presAssocID="{8B56FDFF-0217-B242-948C-84F97F857E49}" presName="line1" presStyleLbl="callout" presStyleIdx="0" presStyleCnt="6"/>
      <dgm:spPr/>
    </dgm:pt>
    <dgm:pt modelId="{5459BB8E-72ED-3046-98CB-337124AADA26}" type="pres">
      <dgm:prSet presAssocID="{8B56FDFF-0217-B242-948C-84F97F857E49}" presName="d1" presStyleLbl="callout" presStyleIdx="1" presStyleCnt="6"/>
      <dgm:spPr/>
    </dgm:pt>
    <dgm:pt modelId="{2AB3E357-0837-B340-B7C7-7A5BCA4706F3}" type="pres">
      <dgm:prSet presAssocID="{F0ECE39F-472D-434B-9F0F-39CDED775BB6}" presName="circle2" presStyleLbl="lnNode1" presStyleIdx="1" presStyleCnt="3"/>
      <dgm:spPr/>
    </dgm:pt>
    <dgm:pt modelId="{37550D5E-2158-FA45-A64B-B5B3A7472262}" type="pres">
      <dgm:prSet presAssocID="{F0ECE39F-472D-434B-9F0F-39CDED775BB6}" presName="text2" presStyleLbl="revTx" presStyleIdx="1" presStyleCnt="3">
        <dgm:presLayoutVars>
          <dgm:bulletEnabled val="1"/>
        </dgm:presLayoutVars>
      </dgm:prSet>
      <dgm:spPr/>
      <dgm:t>
        <a:bodyPr/>
        <a:lstStyle/>
        <a:p>
          <a:endParaRPr lang="tr-TR"/>
        </a:p>
      </dgm:t>
    </dgm:pt>
    <dgm:pt modelId="{4613E2B6-E6D0-DA45-8A67-DA2320F6F2A0}" type="pres">
      <dgm:prSet presAssocID="{F0ECE39F-472D-434B-9F0F-39CDED775BB6}" presName="line2" presStyleLbl="callout" presStyleIdx="2" presStyleCnt="6"/>
      <dgm:spPr/>
    </dgm:pt>
    <dgm:pt modelId="{FB752FCF-60D8-8746-BA08-F44575737F4F}" type="pres">
      <dgm:prSet presAssocID="{F0ECE39F-472D-434B-9F0F-39CDED775BB6}" presName="d2" presStyleLbl="callout" presStyleIdx="3" presStyleCnt="6"/>
      <dgm:spPr/>
    </dgm:pt>
    <dgm:pt modelId="{6EE06369-9E2A-A547-BF41-3C717727419E}" type="pres">
      <dgm:prSet presAssocID="{3CE30929-AB46-1F44-845F-36C986D3131C}" presName="circle3" presStyleLbl="lnNode1" presStyleIdx="2" presStyleCnt="3"/>
      <dgm:spPr/>
    </dgm:pt>
    <dgm:pt modelId="{238E8E32-AC25-3D4F-9DA7-4A9960301E62}" type="pres">
      <dgm:prSet presAssocID="{3CE30929-AB46-1F44-845F-36C986D3131C}" presName="text3" presStyleLbl="revTx" presStyleIdx="2" presStyleCnt="3">
        <dgm:presLayoutVars>
          <dgm:bulletEnabled val="1"/>
        </dgm:presLayoutVars>
      </dgm:prSet>
      <dgm:spPr/>
      <dgm:t>
        <a:bodyPr/>
        <a:lstStyle/>
        <a:p>
          <a:endParaRPr lang="tr-TR"/>
        </a:p>
      </dgm:t>
    </dgm:pt>
    <dgm:pt modelId="{97F6F415-ECB8-7D4F-BA2D-0CBAF54FA713}" type="pres">
      <dgm:prSet presAssocID="{3CE30929-AB46-1F44-845F-36C986D3131C}" presName="line3" presStyleLbl="callout" presStyleIdx="4" presStyleCnt="6"/>
      <dgm:spPr/>
    </dgm:pt>
    <dgm:pt modelId="{A0E8C13A-2DC3-BA48-9754-59E8F298F682}" type="pres">
      <dgm:prSet presAssocID="{3CE30929-AB46-1F44-845F-36C986D3131C}" presName="d3" presStyleLbl="callout" presStyleIdx="5" presStyleCnt="6"/>
      <dgm:spPr/>
    </dgm:pt>
  </dgm:ptLst>
  <dgm:cxnLst>
    <dgm:cxn modelId="{B166B3CE-81BC-724F-916A-8768A9C3DDFE}" srcId="{309C19BA-E947-6142-B8B0-6C45ABDA9BFE}" destId="{3CE30929-AB46-1F44-845F-36C986D3131C}" srcOrd="2" destOrd="0" parTransId="{FC6BF6F6-C5ED-9343-A6FD-78A3525747C1}" sibTransId="{A1B12C8E-09D5-754C-B5B3-3EB8B06BA417}"/>
    <dgm:cxn modelId="{D635848B-5206-9341-886F-DC64835BBDD4}" srcId="{309C19BA-E947-6142-B8B0-6C45ABDA9BFE}" destId="{8B56FDFF-0217-B242-948C-84F97F857E49}" srcOrd="0" destOrd="0" parTransId="{D1F7A56B-FFC1-404A-8787-C73DDFB98432}" sibTransId="{90F64328-4F74-524B-81AD-47072FE623B6}"/>
    <dgm:cxn modelId="{C715102F-7BE4-F64F-BA00-B04FC208AA7D}" type="presOf" srcId="{8B56FDFF-0217-B242-948C-84F97F857E49}" destId="{718FB3FE-39EA-9245-B72E-FA40CD206845}" srcOrd="0" destOrd="0" presId="urn:microsoft.com/office/officeart/2005/8/layout/target1"/>
    <dgm:cxn modelId="{CDE3F49E-773E-8E41-AA36-E4B46BA290FB}" type="presOf" srcId="{F0ECE39F-472D-434B-9F0F-39CDED775BB6}" destId="{37550D5E-2158-FA45-A64B-B5B3A7472262}" srcOrd="0" destOrd="0" presId="urn:microsoft.com/office/officeart/2005/8/layout/target1"/>
    <dgm:cxn modelId="{1220A43F-2B20-1A41-ACE4-12F11CC8A2F0}" type="presOf" srcId="{309C19BA-E947-6142-B8B0-6C45ABDA9BFE}" destId="{3A574CE2-3AF0-484E-AAF0-5A1CB1DFEC4F}" srcOrd="0" destOrd="0" presId="urn:microsoft.com/office/officeart/2005/8/layout/target1"/>
    <dgm:cxn modelId="{E2F2C70C-9A88-A84F-A81E-B5AB7299BFBA}" type="presOf" srcId="{3CE30929-AB46-1F44-845F-36C986D3131C}" destId="{238E8E32-AC25-3D4F-9DA7-4A9960301E62}" srcOrd="0" destOrd="0" presId="urn:microsoft.com/office/officeart/2005/8/layout/target1"/>
    <dgm:cxn modelId="{F2CBDFBD-9279-2646-BEF2-899D407CAF4E}" srcId="{309C19BA-E947-6142-B8B0-6C45ABDA9BFE}" destId="{F0ECE39F-472D-434B-9F0F-39CDED775BB6}" srcOrd="1" destOrd="0" parTransId="{870395DC-779C-544A-88A4-C9C735B72460}" sibTransId="{D12574CA-2C83-1743-B846-331B46622117}"/>
    <dgm:cxn modelId="{D73E073B-812E-2242-B4A6-9E4F73EB5CCC}" type="presParOf" srcId="{3A574CE2-3AF0-484E-AAF0-5A1CB1DFEC4F}" destId="{BF06370D-35F1-F74A-8091-41A2963DB658}" srcOrd="0" destOrd="0" presId="urn:microsoft.com/office/officeart/2005/8/layout/target1"/>
    <dgm:cxn modelId="{9A6C53FD-40B3-534A-848B-6CCAAACBA09E}" type="presParOf" srcId="{3A574CE2-3AF0-484E-AAF0-5A1CB1DFEC4F}" destId="{718FB3FE-39EA-9245-B72E-FA40CD206845}" srcOrd="1" destOrd="0" presId="urn:microsoft.com/office/officeart/2005/8/layout/target1"/>
    <dgm:cxn modelId="{D60DA2DA-3807-1B49-ACB1-09D5104249DB}" type="presParOf" srcId="{3A574CE2-3AF0-484E-AAF0-5A1CB1DFEC4F}" destId="{60E5ACD3-FF11-A64E-BAD4-97B27BDFD493}" srcOrd="2" destOrd="0" presId="urn:microsoft.com/office/officeart/2005/8/layout/target1"/>
    <dgm:cxn modelId="{B1DF6BA0-963C-514F-8A33-BA0939E96C61}" type="presParOf" srcId="{3A574CE2-3AF0-484E-AAF0-5A1CB1DFEC4F}" destId="{5459BB8E-72ED-3046-98CB-337124AADA26}" srcOrd="3" destOrd="0" presId="urn:microsoft.com/office/officeart/2005/8/layout/target1"/>
    <dgm:cxn modelId="{868DEBA0-227C-E14D-AAE7-21F4B5988768}" type="presParOf" srcId="{3A574CE2-3AF0-484E-AAF0-5A1CB1DFEC4F}" destId="{2AB3E357-0837-B340-B7C7-7A5BCA4706F3}" srcOrd="4" destOrd="0" presId="urn:microsoft.com/office/officeart/2005/8/layout/target1"/>
    <dgm:cxn modelId="{62FAB640-64F7-7F46-8B25-12E27042286F}" type="presParOf" srcId="{3A574CE2-3AF0-484E-AAF0-5A1CB1DFEC4F}" destId="{37550D5E-2158-FA45-A64B-B5B3A7472262}" srcOrd="5" destOrd="0" presId="urn:microsoft.com/office/officeart/2005/8/layout/target1"/>
    <dgm:cxn modelId="{1A68DAD4-D1AD-3A4D-8AC0-D9C788F3AE81}" type="presParOf" srcId="{3A574CE2-3AF0-484E-AAF0-5A1CB1DFEC4F}" destId="{4613E2B6-E6D0-DA45-8A67-DA2320F6F2A0}" srcOrd="6" destOrd="0" presId="urn:microsoft.com/office/officeart/2005/8/layout/target1"/>
    <dgm:cxn modelId="{6CA1034C-48A0-3E46-B6A9-49CFFBEBC9CA}" type="presParOf" srcId="{3A574CE2-3AF0-484E-AAF0-5A1CB1DFEC4F}" destId="{FB752FCF-60D8-8746-BA08-F44575737F4F}" srcOrd="7" destOrd="0" presId="urn:microsoft.com/office/officeart/2005/8/layout/target1"/>
    <dgm:cxn modelId="{FE3B9DDE-0160-1F44-A0D4-A87C148BD2E3}" type="presParOf" srcId="{3A574CE2-3AF0-484E-AAF0-5A1CB1DFEC4F}" destId="{6EE06369-9E2A-A547-BF41-3C717727419E}" srcOrd="8" destOrd="0" presId="urn:microsoft.com/office/officeart/2005/8/layout/target1"/>
    <dgm:cxn modelId="{0EFAE35D-700A-6440-87F8-01D179B4E9C2}" type="presParOf" srcId="{3A574CE2-3AF0-484E-AAF0-5A1CB1DFEC4F}" destId="{238E8E32-AC25-3D4F-9DA7-4A9960301E62}" srcOrd="9" destOrd="0" presId="urn:microsoft.com/office/officeart/2005/8/layout/target1"/>
    <dgm:cxn modelId="{E87A71CA-B33D-614E-A5EF-1EFE0F469B06}" type="presParOf" srcId="{3A574CE2-3AF0-484E-AAF0-5A1CB1DFEC4F}" destId="{97F6F415-ECB8-7D4F-BA2D-0CBAF54FA713}" srcOrd="10" destOrd="0" presId="urn:microsoft.com/office/officeart/2005/8/layout/target1"/>
    <dgm:cxn modelId="{5663DF7C-55A1-FD4D-84B6-1B8C4D0EB52A}" type="presParOf" srcId="{3A574CE2-3AF0-484E-AAF0-5A1CB1DFEC4F}" destId="{A0E8C13A-2DC3-BA48-9754-59E8F298F68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06369-9E2A-A547-BF41-3C717727419E}">
      <dsp:nvSpPr>
        <dsp:cNvPr id="0" name=""/>
        <dsp:cNvSpPr/>
      </dsp:nvSpPr>
      <dsp:spPr>
        <a:xfrm>
          <a:off x="64958" y="1073811"/>
          <a:ext cx="3221433" cy="3221433"/>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AB3E357-0837-B340-B7C7-7A5BCA4706F3}">
      <dsp:nvSpPr>
        <dsp:cNvPr id="0" name=""/>
        <dsp:cNvSpPr/>
      </dsp:nvSpPr>
      <dsp:spPr>
        <a:xfrm>
          <a:off x="709245" y="1718098"/>
          <a:ext cx="1932860" cy="1932860"/>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06370D-35F1-F74A-8091-41A2963DB658}">
      <dsp:nvSpPr>
        <dsp:cNvPr id="0" name=""/>
        <dsp:cNvSpPr/>
      </dsp:nvSpPr>
      <dsp:spPr>
        <a:xfrm>
          <a:off x="1353531" y="2362384"/>
          <a:ext cx="644286" cy="6442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18FB3FE-39EA-9245-B72E-FA40CD206845}">
      <dsp:nvSpPr>
        <dsp:cNvPr id="0" name=""/>
        <dsp:cNvSpPr/>
      </dsp:nvSpPr>
      <dsp:spPr>
        <a:xfrm>
          <a:off x="3823297" y="0"/>
          <a:ext cx="1610716" cy="93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smtClean="0"/>
            <a:t>Temel varsayımlar</a:t>
          </a:r>
          <a:endParaRPr lang="tr-TR" sz="2100" kern="1200" dirty="0"/>
        </a:p>
      </dsp:txBody>
      <dsp:txXfrm>
        <a:off x="3823297" y="0"/>
        <a:ext cx="1610716" cy="939584"/>
      </dsp:txXfrm>
    </dsp:sp>
    <dsp:sp modelId="{60E5ACD3-FF11-A64E-BAD4-97B27BDFD493}">
      <dsp:nvSpPr>
        <dsp:cNvPr id="0" name=""/>
        <dsp:cNvSpPr/>
      </dsp:nvSpPr>
      <dsp:spPr>
        <a:xfrm>
          <a:off x="3420618" y="469792"/>
          <a:ext cx="40267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459BB8E-72ED-3046-98CB-337124AADA26}">
      <dsp:nvSpPr>
        <dsp:cNvPr id="0" name=""/>
        <dsp:cNvSpPr/>
      </dsp:nvSpPr>
      <dsp:spPr>
        <a:xfrm rot="5400000">
          <a:off x="1440242" y="705762"/>
          <a:ext cx="2214198" cy="1743332"/>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7550D5E-2158-FA45-A64B-B5B3A7472262}">
      <dsp:nvSpPr>
        <dsp:cNvPr id="0" name=""/>
        <dsp:cNvSpPr/>
      </dsp:nvSpPr>
      <dsp:spPr>
        <a:xfrm>
          <a:off x="3823297" y="939584"/>
          <a:ext cx="1610716" cy="93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smtClean="0"/>
            <a:t>Değerler</a:t>
          </a:r>
          <a:endParaRPr lang="tr-TR" sz="2100" kern="1200" dirty="0"/>
        </a:p>
      </dsp:txBody>
      <dsp:txXfrm>
        <a:off x="3823297" y="939584"/>
        <a:ext cx="1610716" cy="939584"/>
      </dsp:txXfrm>
    </dsp:sp>
    <dsp:sp modelId="{4613E2B6-E6D0-DA45-8A67-DA2320F6F2A0}">
      <dsp:nvSpPr>
        <dsp:cNvPr id="0" name=""/>
        <dsp:cNvSpPr/>
      </dsp:nvSpPr>
      <dsp:spPr>
        <a:xfrm>
          <a:off x="3420618" y="1409377"/>
          <a:ext cx="40267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B752FCF-60D8-8746-BA08-F44575737F4F}">
      <dsp:nvSpPr>
        <dsp:cNvPr id="0" name=""/>
        <dsp:cNvSpPr/>
      </dsp:nvSpPr>
      <dsp:spPr>
        <a:xfrm rot="5400000">
          <a:off x="1915510" y="1630689"/>
          <a:ext cx="1725399" cy="1281593"/>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38E8E32-AC25-3D4F-9DA7-4A9960301E62}">
      <dsp:nvSpPr>
        <dsp:cNvPr id="0" name=""/>
        <dsp:cNvSpPr/>
      </dsp:nvSpPr>
      <dsp:spPr>
        <a:xfrm>
          <a:off x="3823297" y="1879169"/>
          <a:ext cx="1610716" cy="93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smtClean="0"/>
            <a:t>Semboller ve davranışlar</a:t>
          </a:r>
          <a:endParaRPr lang="tr-TR" sz="2100" kern="1200" dirty="0"/>
        </a:p>
      </dsp:txBody>
      <dsp:txXfrm>
        <a:off x="3823297" y="1879169"/>
        <a:ext cx="1610716" cy="939584"/>
      </dsp:txXfrm>
    </dsp:sp>
    <dsp:sp modelId="{97F6F415-ECB8-7D4F-BA2D-0CBAF54FA713}">
      <dsp:nvSpPr>
        <dsp:cNvPr id="0" name=""/>
        <dsp:cNvSpPr/>
      </dsp:nvSpPr>
      <dsp:spPr>
        <a:xfrm>
          <a:off x="3420618" y="2348962"/>
          <a:ext cx="40267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0E8C13A-2DC3-BA48-9754-59E8F298F682}">
      <dsp:nvSpPr>
        <dsp:cNvPr id="0" name=""/>
        <dsp:cNvSpPr/>
      </dsp:nvSpPr>
      <dsp:spPr>
        <a:xfrm rot="5400000">
          <a:off x="2391370" y="2554865"/>
          <a:ext cx="1232735" cy="81985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14DAE-7E78-114B-9578-857D89127152}" type="datetimeFigureOut">
              <a:rPr lang="tr-TR" smtClean="0"/>
              <a:t>21.05.2018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E1697-7498-A847-BFEF-3B7E74F06CD5}" type="slidenum">
              <a:rPr lang="tr-TR" smtClean="0"/>
              <a:t>‹#›</a:t>
            </a:fld>
            <a:endParaRPr lang="tr-TR"/>
          </a:p>
        </p:txBody>
      </p:sp>
    </p:spTree>
    <p:extLst>
      <p:ext uri="{BB962C8B-B14F-4D97-AF65-F5344CB8AC3E}">
        <p14:creationId xmlns:p14="http://schemas.microsoft.com/office/powerpoint/2010/main" val="60997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9E1697-7498-A847-BFEF-3B7E74F06CD5}" type="slidenum">
              <a:rPr lang="tr-TR" smtClean="0"/>
              <a:t>33</a:t>
            </a:fld>
            <a:endParaRPr lang="tr-TR"/>
          </a:p>
        </p:txBody>
      </p:sp>
    </p:spTree>
    <p:extLst>
      <p:ext uri="{BB962C8B-B14F-4D97-AF65-F5344CB8AC3E}">
        <p14:creationId xmlns:p14="http://schemas.microsoft.com/office/powerpoint/2010/main" val="7171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9E1697-7498-A847-BFEF-3B7E74F06CD5}" type="slidenum">
              <a:rPr lang="tr-TR" smtClean="0"/>
              <a:t>43</a:t>
            </a:fld>
            <a:endParaRPr lang="tr-TR"/>
          </a:p>
        </p:txBody>
      </p:sp>
    </p:spTree>
    <p:extLst>
      <p:ext uri="{BB962C8B-B14F-4D97-AF65-F5344CB8AC3E}">
        <p14:creationId xmlns:p14="http://schemas.microsoft.com/office/powerpoint/2010/main" val="186170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stilini düzenlemek için tıklayın</a:t>
            </a:r>
            <a:endParaRPr lang="tr-T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83284890-85D2-4D7B-8EF5-15A9C1DB8F42}" type="datetimeFigureOut">
              <a:rPr lang="en-US" smtClean="0"/>
              <a:t>5/21/2018</a:t>
            </a:fld>
            <a:endParaRPr lang="en-US" dirty="0"/>
          </a:p>
        </p:txBody>
      </p:sp>
      <p:sp>
        <p:nvSpPr>
          <p:cNvPr id="5" name="Alt Bilgi Yer Tutucusu 4"/>
          <p:cNvSpPr>
            <a:spLocks noGrp="1"/>
          </p:cNvSpPr>
          <p:nvPr>
            <p:ph type="ftr" sz="quarter" idx="11"/>
          </p:nvPr>
        </p:nvSpPr>
        <p:spPr/>
        <p:txBody>
          <a:bodyPr/>
          <a:lstStyle/>
          <a:p>
            <a:endParaRPr lang="en-US" dirty="0"/>
          </a:p>
        </p:txBody>
      </p:sp>
      <p:sp>
        <p:nvSpPr>
          <p:cNvPr id="6" name="Slayt Numarası Yer Tutucusu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7157CC2-0FC8-4686-B024-99790E0F5162}" type="datetimeFigureOut">
              <a:rPr lang="en-US" smtClean="0"/>
              <a:t>5/21/2018</a:t>
            </a:fld>
            <a:endParaRPr lang="en-US" dirty="0"/>
          </a:p>
        </p:txBody>
      </p:sp>
      <p:sp>
        <p:nvSpPr>
          <p:cNvPr id="5" name="Alt Bilgi Yer Tutucusu 4"/>
          <p:cNvSpPr>
            <a:spLocks noGrp="1"/>
          </p:cNvSpPr>
          <p:nvPr>
            <p:ph type="ftr" sz="quarter" idx="11"/>
          </p:nvPr>
        </p:nvSpPr>
        <p:spPr/>
        <p:txBody>
          <a:bodyPr/>
          <a:lstStyle/>
          <a:p>
            <a:endParaRPr lang="en-US" dirty="0"/>
          </a:p>
        </p:txBody>
      </p:sp>
      <p:sp>
        <p:nvSpPr>
          <p:cNvPr id="6" name="Slayt Numarası Yer Tutucusu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stilini düzenlemek için tıklayın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6764DA5-CD3D-4590-A511-FCD3BC7A793E}" type="datetimeFigureOut">
              <a:rPr lang="en-US" smtClean="0"/>
              <a:t>5/21/2018</a:t>
            </a:fld>
            <a:endParaRPr lang="en-US" dirty="0"/>
          </a:p>
        </p:txBody>
      </p:sp>
      <p:sp>
        <p:nvSpPr>
          <p:cNvPr id="5" name="Alt Bilgi Yer Tutucusu 4"/>
          <p:cNvSpPr>
            <a:spLocks noGrp="1"/>
          </p:cNvSpPr>
          <p:nvPr>
            <p:ph type="ftr" sz="quarter" idx="11"/>
          </p:nvPr>
        </p:nvSpPr>
        <p:spPr/>
        <p:txBody>
          <a:bodyPr/>
          <a:lstStyle/>
          <a:p>
            <a:endParaRPr lang="en-US" dirty="0"/>
          </a:p>
        </p:txBody>
      </p:sp>
      <p:sp>
        <p:nvSpPr>
          <p:cNvPr id="6" name="Slayt Numarası Yer Tutucusu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2F5661D-6934-4B32-B92C-470368BF1EC6}" type="datetimeFigureOut">
              <a:rPr lang="en-US" smtClean="0"/>
              <a:t>5/21/2018</a:t>
            </a:fld>
            <a:endParaRPr lang="en-US" dirty="0"/>
          </a:p>
        </p:txBody>
      </p:sp>
      <p:sp>
        <p:nvSpPr>
          <p:cNvPr id="5" name="Alt Bilgi Yer Tutucusu 4"/>
          <p:cNvSpPr>
            <a:spLocks noGrp="1"/>
          </p:cNvSpPr>
          <p:nvPr>
            <p:ph type="ftr" sz="quarter" idx="11"/>
          </p:nvPr>
        </p:nvSpPr>
        <p:spPr/>
        <p:txBody>
          <a:bodyPr/>
          <a:lstStyle/>
          <a:p>
            <a:endParaRPr lang="en-US" dirty="0"/>
          </a:p>
        </p:txBody>
      </p:sp>
      <p:sp>
        <p:nvSpPr>
          <p:cNvPr id="6" name="Slayt Numarası Yer Tutucusu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smtClean="0"/>
              <a:t>Asıl başlık stilini düzenlemek için tıklayın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tıklayın</a:t>
            </a:r>
          </a:p>
        </p:txBody>
      </p:sp>
      <p:sp>
        <p:nvSpPr>
          <p:cNvPr id="4" name="Veri Yer Tutucusu 3"/>
          <p:cNvSpPr>
            <a:spLocks noGrp="1"/>
          </p:cNvSpPr>
          <p:nvPr>
            <p:ph type="dt" sz="half" idx="10"/>
          </p:nvPr>
        </p:nvSpPr>
        <p:spPr/>
        <p:txBody>
          <a:bodyPr/>
          <a:lstStyle/>
          <a:p>
            <a:fld id="{C6F822A4-8DA6-4447-9B1F-C5DB58435268}" type="datetimeFigureOut">
              <a:rPr lang="en-US" smtClean="0"/>
              <a:t>5/21/2018</a:t>
            </a:fld>
            <a:endParaRPr lang="en-US" dirty="0"/>
          </a:p>
        </p:txBody>
      </p:sp>
      <p:sp>
        <p:nvSpPr>
          <p:cNvPr id="5" name="Alt Bilgi Yer Tutucusu 4"/>
          <p:cNvSpPr>
            <a:spLocks noGrp="1"/>
          </p:cNvSpPr>
          <p:nvPr>
            <p:ph type="ftr" sz="quarter" idx="11"/>
          </p:nvPr>
        </p:nvSpPr>
        <p:spPr/>
        <p:txBody>
          <a:bodyPr/>
          <a:lstStyle/>
          <a:p>
            <a:endParaRPr lang="en-US" dirty="0"/>
          </a:p>
        </p:txBody>
      </p:sp>
      <p:sp>
        <p:nvSpPr>
          <p:cNvPr id="6" name="Slayt Numarası Yer Tutucusu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548D31E-DCDA-41A7-9C67-C4B11B94D21D}" type="datetimeFigureOut">
              <a:rPr lang="en-US" smtClean="0"/>
              <a:t>5/21/2018</a:t>
            </a:fld>
            <a:endParaRPr lang="en-US" dirty="0"/>
          </a:p>
        </p:txBody>
      </p:sp>
      <p:sp>
        <p:nvSpPr>
          <p:cNvPr id="6" name="Alt Bilgi Yer Tutucusu 5"/>
          <p:cNvSpPr>
            <a:spLocks noGrp="1"/>
          </p:cNvSpPr>
          <p:nvPr>
            <p:ph type="ftr" sz="quarter" idx="11"/>
          </p:nvPr>
        </p:nvSpPr>
        <p:spPr/>
        <p:txBody>
          <a:bodyPr/>
          <a:lstStyle/>
          <a:p>
            <a:endParaRPr lang="en-US" dirty="0"/>
          </a:p>
        </p:txBody>
      </p:sp>
      <p:sp>
        <p:nvSpPr>
          <p:cNvPr id="7" name="Slayt Numarası Yer Tutucusu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B3762C0-B258-48F1-ADE6-176B4174CCDD}" type="datetimeFigureOut">
              <a:rPr lang="en-US" smtClean="0"/>
              <a:t>5/21/2018</a:t>
            </a:fld>
            <a:endParaRPr lang="en-US" dirty="0"/>
          </a:p>
        </p:txBody>
      </p:sp>
      <p:sp>
        <p:nvSpPr>
          <p:cNvPr id="8" name="Alt Bilgi Yer Tutucusu 7"/>
          <p:cNvSpPr>
            <a:spLocks noGrp="1"/>
          </p:cNvSpPr>
          <p:nvPr>
            <p:ph type="ftr" sz="quarter" idx="11"/>
          </p:nvPr>
        </p:nvSpPr>
        <p:spPr/>
        <p:txBody>
          <a:bodyPr/>
          <a:lstStyle/>
          <a:p>
            <a:endParaRPr lang="en-US" dirty="0"/>
          </a:p>
        </p:txBody>
      </p:sp>
      <p:sp>
        <p:nvSpPr>
          <p:cNvPr id="9" name="Slayt Numarası Yer Tutucusu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Veri Yer Tutucusu 2"/>
          <p:cNvSpPr>
            <a:spLocks noGrp="1"/>
          </p:cNvSpPr>
          <p:nvPr>
            <p:ph type="dt" sz="half" idx="10"/>
          </p:nvPr>
        </p:nvSpPr>
        <p:spPr/>
        <p:txBody>
          <a:bodyPr/>
          <a:lstStyle/>
          <a:p>
            <a:fld id="{677919A6-33EB-49BD-A62F-1FA56B9F9712}" type="datetimeFigureOut">
              <a:rPr lang="en-US" smtClean="0"/>
              <a:t>5/21/2018</a:t>
            </a:fld>
            <a:endParaRPr lang="en-US" dirty="0"/>
          </a:p>
        </p:txBody>
      </p:sp>
      <p:sp>
        <p:nvSpPr>
          <p:cNvPr id="4" name="Alt Bilgi Yer Tutucusu 3"/>
          <p:cNvSpPr>
            <a:spLocks noGrp="1"/>
          </p:cNvSpPr>
          <p:nvPr>
            <p:ph type="ftr" sz="quarter" idx="11"/>
          </p:nvPr>
        </p:nvSpPr>
        <p:spPr/>
        <p:txBody>
          <a:bodyPr/>
          <a:lstStyle/>
          <a:p>
            <a:endParaRPr lang="en-US" dirty="0"/>
          </a:p>
        </p:txBody>
      </p:sp>
      <p:sp>
        <p:nvSpPr>
          <p:cNvPr id="5" name="Slayt Numarası Yer Tutucusu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A4E7D1B-D673-4CF6-8672-009D42ABD2A0}" type="datetimeFigureOut">
              <a:rPr lang="en-US" smtClean="0"/>
              <a:t>5/21/2018</a:t>
            </a:fld>
            <a:endParaRPr lang="en-US" dirty="0"/>
          </a:p>
        </p:txBody>
      </p:sp>
      <p:sp>
        <p:nvSpPr>
          <p:cNvPr id="3" name="Alt Bilgi Yer Tutucusu 2"/>
          <p:cNvSpPr>
            <a:spLocks noGrp="1"/>
          </p:cNvSpPr>
          <p:nvPr>
            <p:ph type="ftr" sz="quarter" idx="11"/>
          </p:nvPr>
        </p:nvSpPr>
        <p:spPr/>
        <p:txBody>
          <a:bodyPr/>
          <a:lstStyle/>
          <a:p>
            <a:endParaRPr lang="en-US"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DA16AA21-1863-4931-97CB-99D0A168701B}" type="datetimeFigureOut">
              <a:rPr lang="en-US" smtClean="0"/>
              <a:t>5/21/2018</a:t>
            </a:fld>
            <a:endParaRPr lang="en-US" dirty="0"/>
          </a:p>
        </p:txBody>
      </p:sp>
      <p:sp>
        <p:nvSpPr>
          <p:cNvPr id="6" name="Alt Bilgi Yer Tutucusu 5"/>
          <p:cNvSpPr>
            <a:spLocks noGrp="1"/>
          </p:cNvSpPr>
          <p:nvPr>
            <p:ph type="ftr" sz="quarter" idx="11"/>
          </p:nvPr>
        </p:nvSpPr>
        <p:spPr/>
        <p:txBody>
          <a:bodyPr/>
          <a:lstStyle/>
          <a:p>
            <a:endParaRPr lang="en-US" dirty="0"/>
          </a:p>
        </p:txBody>
      </p:sp>
      <p:sp>
        <p:nvSpPr>
          <p:cNvPr id="7" name="Slayt Numarası Yer Tutucusu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3772C379-9A7C-4C87-A116-CBE9F58B04C5}" type="datetimeFigureOut">
              <a:rPr lang="en-US" smtClean="0"/>
              <a:t>5/21/2018</a:t>
            </a:fld>
            <a:endParaRPr lang="en-US" dirty="0"/>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C608-40B1-4030-A28D-5B74BC98ADCE}" type="datetimeFigureOut">
              <a:rPr lang="en-US" smtClean="0"/>
              <a:t>5/21/2018</a:t>
            </a:fld>
            <a:endParaRPr lang="en-US" dirty="0"/>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23031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5/21/2018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2170737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133600" y="2438401"/>
            <a:ext cx="7772400" cy="1470025"/>
          </a:xfrm>
        </p:spPr>
        <p:style>
          <a:lnRef idx="0">
            <a:schemeClr val="accent2"/>
          </a:lnRef>
          <a:fillRef idx="3">
            <a:schemeClr val="accent2"/>
          </a:fillRef>
          <a:effectRef idx="3">
            <a:schemeClr val="accent2"/>
          </a:effectRef>
          <a:fontRef idx="minor">
            <a:schemeClr val="lt1"/>
          </a:fontRef>
        </p:style>
        <p:txBody>
          <a:bodyPr/>
          <a:lstStyle/>
          <a:p>
            <a:r>
              <a:rPr lang="tr-TR" b="1" dirty="0" smtClean="0"/>
              <a:t>KÜLTÜR</a:t>
            </a:r>
            <a:endParaRPr lang="tr-TR" b="1" dirty="0"/>
          </a:p>
        </p:txBody>
      </p:sp>
      <p:sp>
        <p:nvSpPr>
          <p:cNvPr id="3" name="Rectangle 2"/>
          <p:cNvSpPr/>
          <p:nvPr/>
        </p:nvSpPr>
        <p:spPr>
          <a:xfrm>
            <a:off x="5231904" y="4429132"/>
            <a:ext cx="4643470" cy="64294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400"/>
            <a:endParaRPr lang="tr-TR" sz="2400" dirty="0">
              <a:solidFill>
                <a:prstClr val="white"/>
              </a:solidFill>
            </a:endParaRPr>
          </a:p>
        </p:txBody>
      </p:sp>
    </p:spTree>
    <p:extLst>
      <p:ext uri="{BB962C8B-B14F-4D97-AF65-F5344CB8AC3E}">
        <p14:creationId xmlns:p14="http://schemas.microsoft.com/office/powerpoint/2010/main" val="2115984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518" y="643466"/>
            <a:ext cx="8842963" cy="5571067"/>
          </a:xfrm>
          <a:prstGeom prst="rect">
            <a:avLst/>
          </a:prstGeom>
        </p:spPr>
      </p:pic>
    </p:spTree>
    <p:extLst>
      <p:ext uri="{BB962C8B-B14F-4D97-AF65-F5344CB8AC3E}">
        <p14:creationId xmlns:p14="http://schemas.microsoft.com/office/powerpoint/2010/main" val="346020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360" y="828676"/>
            <a:ext cx="9114692" cy="5334000"/>
          </a:xfrm>
        </p:spPr>
      </p:pic>
    </p:spTree>
    <p:extLst>
      <p:ext uri="{BB962C8B-B14F-4D97-AF65-F5344CB8AC3E}">
        <p14:creationId xmlns:p14="http://schemas.microsoft.com/office/powerpoint/2010/main" val="61847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Konu Başlığı 2"/>
          <p:cNvSpPr>
            <a:spLocks noGrp="1"/>
          </p:cNvSpPr>
          <p:nvPr>
            <p:ph type="subTitle" idx="1"/>
          </p:nvPr>
        </p:nvSpPr>
        <p:spPr/>
        <p:txBody>
          <a:bodyPr/>
          <a:lstStyle/>
          <a:p>
            <a:pPr algn="r"/>
            <a:r>
              <a:rPr lang="tr-TR" dirty="0" smtClean="0"/>
              <a:t> </a:t>
            </a:r>
            <a:endParaRPr lang="tr-TR" dirty="0"/>
          </a:p>
        </p:txBody>
      </p:sp>
      <p:sp>
        <p:nvSpPr>
          <p:cNvPr id="7" name="Başlık 1"/>
          <p:cNvSpPr txBox="1">
            <a:spLocks/>
          </p:cNvSpPr>
          <p:nvPr/>
        </p:nvSpPr>
        <p:spPr>
          <a:xfrm>
            <a:off x="2133600" y="2438401"/>
            <a:ext cx="7772400" cy="147002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ysClr val="window" lastClr="FFFFFF"/>
                </a:solidFill>
                <a:effectLst/>
                <a:uLnTx/>
                <a:uFillTx/>
                <a:latin typeface="Calibri"/>
                <a:ea typeface=""/>
                <a:cs typeface=""/>
              </a:rPr>
              <a:t>ÖRGÜT KÜLTÜRÜ</a:t>
            </a:r>
            <a:endParaRPr kumimoji="0" lang="tr-TR" sz="4400" b="1" i="0" u="none" strike="noStrike" kern="1200" cap="none" spc="0" normalizeH="0" baseline="0" noProof="0" dirty="0">
              <a:ln>
                <a:noFill/>
              </a:ln>
              <a:solidFill>
                <a:sysClr val="window" lastClr="FFFFFF"/>
              </a:solidFill>
              <a:effectLst/>
              <a:uLnTx/>
              <a:uFillTx/>
              <a:latin typeface="Calibri"/>
              <a:ea typeface=""/>
              <a:cs typeface=""/>
            </a:endParaRPr>
          </a:p>
        </p:txBody>
      </p:sp>
    </p:spTree>
    <p:extLst>
      <p:ext uri="{BB962C8B-B14F-4D97-AF65-F5344CB8AC3E}">
        <p14:creationId xmlns:p14="http://schemas.microsoft.com/office/powerpoint/2010/main" val="532730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Örgüt Kültürü</a:t>
            </a:r>
            <a:endParaRPr lang="tr-TR" dirty="0"/>
          </a:p>
        </p:txBody>
      </p:sp>
      <p:sp>
        <p:nvSpPr>
          <p:cNvPr id="3" name="İçerik Yer Tutucusu 2"/>
          <p:cNvSpPr>
            <a:spLocks noGrp="1"/>
          </p:cNvSpPr>
          <p:nvPr>
            <p:ph idx="1"/>
          </p:nvPr>
        </p:nvSpPr>
        <p:spPr/>
        <p:txBody>
          <a:bodyPr/>
          <a:lstStyle/>
          <a:p>
            <a:r>
              <a:rPr lang="tr-TR" dirty="0" smtClean="0"/>
              <a:t>Neden benzer yapı ve teknolojiye sahip örgütlerden bazıları yüksek performans gösterirken diğerleri düşük performans gösterir?</a:t>
            </a:r>
          </a:p>
          <a:p>
            <a:r>
              <a:rPr lang="tr-TR" dirty="0" smtClean="0"/>
              <a:t>Neden bazı örgütler değişime ve gelişime açıkken diğerleri dış çevrede meydana gelen değişimlere ayak uydurmakta zorlanır?</a:t>
            </a:r>
          </a:p>
          <a:p>
            <a:r>
              <a:rPr lang="tr-TR" dirty="0" smtClean="0"/>
              <a:t>Bir örgütteki iş yapış şekillerini ve insan davranışlarını diğer </a:t>
            </a:r>
            <a:r>
              <a:rPr lang="tr-TR" smtClean="0"/>
              <a:t>örgütlerden farklılaştıran şey nedir?</a:t>
            </a:r>
            <a:endParaRPr lang="tr-TR" dirty="0"/>
          </a:p>
        </p:txBody>
      </p:sp>
    </p:spTree>
    <p:extLst>
      <p:ext uri="{BB962C8B-B14F-4D97-AF65-F5344CB8AC3E}">
        <p14:creationId xmlns:p14="http://schemas.microsoft.com/office/powerpoint/2010/main" val="742726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Örgüt kültürü</a:t>
            </a:r>
            <a:r>
              <a:rPr lang="mr-IN" dirty="0" smtClean="0"/>
              <a:t>…</a:t>
            </a:r>
            <a:endParaRPr lang="tr-TR" dirty="0"/>
          </a:p>
        </p:txBody>
      </p:sp>
      <p:sp>
        <p:nvSpPr>
          <p:cNvPr id="3" name="İçerik Yer Tutucusu 2"/>
          <p:cNvSpPr>
            <a:spLocks noGrp="1"/>
          </p:cNvSpPr>
          <p:nvPr>
            <p:ph idx="1"/>
          </p:nvPr>
        </p:nvSpPr>
        <p:spPr/>
        <p:txBody>
          <a:bodyPr>
            <a:normAutofit fontScale="77500" lnSpcReduction="20000"/>
          </a:bodyPr>
          <a:lstStyle/>
          <a:p>
            <a:r>
              <a:rPr lang="tr-TR" dirty="0" smtClean="0"/>
              <a:t>Bir örgütü diğer örgütlerden ayıran, örgüt üyeleri tarafından paylaşılan bir değerler sistemidir. </a:t>
            </a:r>
          </a:p>
          <a:p>
            <a:r>
              <a:rPr lang="tr-TR" dirty="0" smtClean="0"/>
              <a:t>Bir örgüt içerisinde oluşmuş; paylaşılan inançlar, değerler ve alışılagelmiş davranış kalıplarıdır. </a:t>
            </a:r>
          </a:p>
          <a:p>
            <a:r>
              <a:rPr lang="tr-TR" altLang="x-none" dirty="0"/>
              <a:t>İşletmelerde amaçları destekleyen ve hedeflere ulaşmayı sağlayan bir ortam, bir sistem oluşturulmaya çalışılır. Politika ve stratejiler, çalışma ilkeleri, roller, tutum ve davranışlar, normlar, gelenekler bu sistemin parçalarıdır. Bunlar işletme için bir “kimlik” oluşturur. İşletmenin her bir üyesinin uyum göstermesinin beklendiği bu kimlik örgüt kültürüdür</a:t>
            </a:r>
            <a:r>
              <a:rPr lang="tr-TR" altLang="x-none" dirty="0" smtClean="0"/>
              <a:t>.</a:t>
            </a:r>
            <a:endParaRPr lang="tr-TR" dirty="0" smtClean="0"/>
          </a:p>
          <a:p>
            <a:r>
              <a:rPr lang="tr-TR" u="sng" dirty="0" smtClean="0">
                <a:solidFill>
                  <a:srgbClr val="FF0000"/>
                </a:solidFill>
              </a:rPr>
              <a:t>Örgüt </a:t>
            </a:r>
            <a:r>
              <a:rPr lang="tr-TR" u="sng" dirty="0">
                <a:solidFill>
                  <a:srgbClr val="FF0000"/>
                </a:solidFill>
              </a:rPr>
              <a:t>K</a:t>
            </a:r>
            <a:r>
              <a:rPr lang="tr-TR" u="sng" dirty="0" smtClean="0">
                <a:solidFill>
                  <a:srgbClr val="FF0000"/>
                </a:solidFill>
              </a:rPr>
              <a:t>ültürüne </a:t>
            </a:r>
            <a:r>
              <a:rPr lang="tr-TR" u="sng" dirty="0">
                <a:solidFill>
                  <a:srgbClr val="FF0000"/>
                </a:solidFill>
              </a:rPr>
              <a:t>İ</a:t>
            </a:r>
            <a:r>
              <a:rPr lang="tr-TR" u="sng" dirty="0" smtClean="0">
                <a:solidFill>
                  <a:srgbClr val="FF0000"/>
                </a:solidFill>
              </a:rPr>
              <a:t>lişkin </a:t>
            </a:r>
            <a:r>
              <a:rPr lang="tr-TR" u="sng" dirty="0">
                <a:solidFill>
                  <a:srgbClr val="FF0000"/>
                </a:solidFill>
              </a:rPr>
              <a:t>T</a:t>
            </a:r>
            <a:r>
              <a:rPr lang="tr-TR" u="sng" dirty="0" smtClean="0">
                <a:solidFill>
                  <a:srgbClr val="FF0000"/>
                </a:solidFill>
              </a:rPr>
              <a:t>emel Varsayımlar:</a:t>
            </a:r>
          </a:p>
          <a:p>
            <a:pPr lvl="1"/>
            <a:r>
              <a:rPr lang="tr-TR" dirty="0" smtClean="0"/>
              <a:t>Her örgütün bir kültürü vardır</a:t>
            </a:r>
          </a:p>
          <a:p>
            <a:pPr lvl="1"/>
            <a:r>
              <a:rPr lang="tr-TR" dirty="0" smtClean="0"/>
              <a:t>Her örgüt kültürü diğerlerine göre tek ve benzersizdir</a:t>
            </a:r>
          </a:p>
          <a:p>
            <a:pPr lvl="1"/>
            <a:r>
              <a:rPr lang="tr-TR" dirty="0" smtClean="0"/>
              <a:t>Örgüt kültürü sosyal olarak inşa edilir</a:t>
            </a:r>
          </a:p>
          <a:p>
            <a:pPr lvl="1"/>
            <a:r>
              <a:rPr lang="tr-TR" dirty="0" smtClean="0"/>
              <a:t>Örgüt üyelerinin çeşitli olay ve sembollere anlam yüklemesini sağlar</a:t>
            </a:r>
          </a:p>
          <a:p>
            <a:pPr lvl="1"/>
            <a:r>
              <a:rPr lang="tr-TR" dirty="0" smtClean="0"/>
              <a:t>Örgütsel davranışa yol gösteren güçlü bir araçtır</a:t>
            </a:r>
            <a:endParaRPr lang="tr-TR" dirty="0"/>
          </a:p>
        </p:txBody>
      </p:sp>
    </p:spTree>
    <p:extLst>
      <p:ext uri="{BB962C8B-B14F-4D97-AF65-F5344CB8AC3E}">
        <p14:creationId xmlns:p14="http://schemas.microsoft.com/office/powerpoint/2010/main" val="142774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Örgüt kültürünün önem</a:t>
            </a:r>
            <a:r>
              <a:rPr lang="tr-TR" dirty="0" smtClean="0">
                <a:latin typeface="Arial" charset="0"/>
                <a:ea typeface="Arial" charset="0"/>
                <a:cs typeface="Arial" charset="0"/>
              </a:rPr>
              <a:t>i</a:t>
            </a:r>
            <a:endParaRPr lang="tr-TR" dirty="0">
              <a:latin typeface="Arial" charset="0"/>
              <a:ea typeface="Arial" charset="0"/>
              <a:cs typeface="Arial" charset="0"/>
            </a:endParaRPr>
          </a:p>
        </p:txBody>
      </p:sp>
      <p:sp>
        <p:nvSpPr>
          <p:cNvPr id="3" name="İçerik Yer Tutucusu 2"/>
          <p:cNvSpPr>
            <a:spLocks noGrp="1"/>
          </p:cNvSpPr>
          <p:nvPr>
            <p:ph idx="1"/>
          </p:nvPr>
        </p:nvSpPr>
        <p:spPr/>
        <p:txBody>
          <a:bodyPr>
            <a:normAutofit fontScale="92500"/>
          </a:bodyPr>
          <a:lstStyle/>
          <a:p>
            <a:endParaRPr lang="tr-TR" dirty="0" smtClean="0"/>
          </a:p>
          <a:p>
            <a:r>
              <a:rPr lang="tr-TR" dirty="0" smtClean="0"/>
              <a:t>Değişen çevre koşullarına uyum sağlamakta başarılı olunmasında sağlıklı bir örgüt kültürüne sahip olmak büyük öneme sahiptir.</a:t>
            </a:r>
          </a:p>
          <a:p>
            <a:r>
              <a:rPr lang="tr-TR" dirty="0" smtClean="0"/>
              <a:t>Örgütün başarısını sürekli kılmakta kullanılabilecek önemli bir araçtır. </a:t>
            </a:r>
          </a:p>
          <a:p>
            <a:r>
              <a:rPr lang="tr-TR" dirty="0" smtClean="0"/>
              <a:t>Belirsizliğin yarattığı gerginliğin yönetilmesi konusunda önemli rol oynar.</a:t>
            </a:r>
          </a:p>
          <a:p>
            <a:r>
              <a:rPr lang="tr-TR" dirty="0" smtClean="0"/>
              <a:t>Bireysel ve örgütsel başarının oluşmasında, dolayısıyla örgütün bir bütün olarak verimliliğinin artmasında pay sahibidir. </a:t>
            </a:r>
          </a:p>
          <a:p>
            <a:r>
              <a:rPr lang="tr-TR" dirty="0" smtClean="0"/>
              <a:t>Örgütlerin </a:t>
            </a:r>
            <a:r>
              <a:rPr lang="tr-TR" dirty="0"/>
              <a:t>başarısı büyük ölçüde, sahip </a:t>
            </a:r>
            <a:r>
              <a:rPr lang="tr-TR" dirty="0" smtClean="0"/>
              <a:t>oldukları  kültüre </a:t>
            </a:r>
            <a:r>
              <a:rPr lang="tr-TR" dirty="0"/>
              <a:t>bağlıdır. </a:t>
            </a:r>
            <a:r>
              <a:rPr lang="tr-TR" dirty="0" smtClean="0"/>
              <a:t>Örgütsel </a:t>
            </a:r>
            <a:r>
              <a:rPr lang="tr-TR" dirty="0"/>
              <a:t>dizayn, </a:t>
            </a:r>
            <a:r>
              <a:rPr lang="tr-TR" dirty="0" smtClean="0"/>
              <a:t>örgütsel </a:t>
            </a:r>
            <a:r>
              <a:rPr lang="tr-TR" dirty="0"/>
              <a:t>davranış, </a:t>
            </a:r>
            <a:r>
              <a:rPr lang="tr-TR" dirty="0" smtClean="0"/>
              <a:t>örgütsel </a:t>
            </a:r>
            <a:r>
              <a:rPr lang="tr-TR" dirty="0"/>
              <a:t>iletişim, </a:t>
            </a:r>
            <a:r>
              <a:rPr lang="tr-TR" dirty="0" smtClean="0"/>
              <a:t>örgütsel </a:t>
            </a:r>
            <a:r>
              <a:rPr lang="tr-TR" dirty="0"/>
              <a:t>adalet gibi kavramların tamamı </a:t>
            </a:r>
            <a:r>
              <a:rPr lang="tr-TR" dirty="0" smtClean="0"/>
              <a:t>örgüt kültürünün birer </a:t>
            </a:r>
            <a:r>
              <a:rPr lang="tr-TR" dirty="0"/>
              <a:t>yönünü oluştururlar.</a:t>
            </a:r>
          </a:p>
          <a:p>
            <a:endParaRPr lang="tr-TR" dirty="0" smtClean="0"/>
          </a:p>
        </p:txBody>
      </p:sp>
    </p:spTree>
    <p:extLst>
      <p:ext uri="{BB962C8B-B14F-4D97-AF65-F5344CB8AC3E}">
        <p14:creationId xmlns:p14="http://schemas.microsoft.com/office/powerpoint/2010/main" val="977715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Örgüt kültürünün oluşumu</a:t>
            </a:r>
            <a:endParaRPr lang="tr-TR" dirty="0"/>
          </a:p>
        </p:txBody>
      </p:sp>
      <p:sp>
        <p:nvSpPr>
          <p:cNvPr id="3" name="İçerik Yer Tutucusu 2"/>
          <p:cNvSpPr>
            <a:spLocks noGrp="1"/>
          </p:cNvSpPr>
          <p:nvPr>
            <p:ph idx="1"/>
          </p:nvPr>
        </p:nvSpPr>
        <p:spPr/>
        <p:txBody>
          <a:bodyPr>
            <a:normAutofit fontScale="92500" lnSpcReduction="10000"/>
          </a:bodyPr>
          <a:lstStyle/>
          <a:p>
            <a:r>
              <a:rPr lang="tr-TR" dirty="0" smtClean="0"/>
              <a:t>Örgüt kültürünün oluşumunda </a:t>
            </a:r>
            <a:r>
              <a:rPr lang="tr-TR" b="1" dirty="0" smtClean="0"/>
              <a:t>örgüt kurucularının </a:t>
            </a:r>
            <a:r>
              <a:rPr lang="tr-TR" dirty="0" smtClean="0"/>
              <a:t>önemli bir rolü vardır. Kurucuların sahip olduğu değer ve inançlar, yapılandıracakları örgüt üzerinde güçlü bir etkiye sahiptir. Kurucular genellikle dinamik kişilerdir, güçlü değerleri ve belirgin vizyonları vardır. Başlangıçtan itibaren işe alma süreçlerinde de ön planda oldukları için tutum ve değerlerini yeni çalışanlara kolayca aktarırlar. Örneğin Sabancı Holding’in kurucusu Sakıp Sabancı’nın veya Koç şirketlerinin kurucusu Vehbi Koç’un temel ilkeleri halen geçerliliğini korumaktadır. </a:t>
            </a:r>
          </a:p>
          <a:p>
            <a:r>
              <a:rPr lang="tr-TR" dirty="0" smtClean="0"/>
              <a:t>Örgüt kültürü, sadece kurucuları tarafından belirlenen felsefelerle oluşmamaktadır. </a:t>
            </a:r>
            <a:r>
              <a:rPr lang="tr-TR" b="1" dirty="0" smtClean="0"/>
              <a:t>Örgüte çalışmak üzere gelen insanlar</a:t>
            </a:r>
            <a:r>
              <a:rPr lang="tr-TR" dirty="0" smtClean="0"/>
              <a:t>, sahip oldukları değer ve normları da örgüte taşırlar. Örgütler birçok farklı kültürel altyapıya sahip insanlardan oluşur ve bu insanlar içsel faktörler olarak örgüt kültürünün oluşumunu etkileyebilirler. </a:t>
            </a:r>
          </a:p>
        </p:txBody>
      </p:sp>
    </p:spTree>
    <p:extLst>
      <p:ext uri="{BB962C8B-B14F-4D97-AF65-F5344CB8AC3E}">
        <p14:creationId xmlns:p14="http://schemas.microsoft.com/office/powerpoint/2010/main" val="717511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Örgüt kültürünün oluşumu</a:t>
            </a:r>
          </a:p>
        </p:txBody>
      </p:sp>
      <p:sp>
        <p:nvSpPr>
          <p:cNvPr id="3" name="İçerik Yer Tutucusu 2"/>
          <p:cNvSpPr>
            <a:spLocks noGrp="1"/>
          </p:cNvSpPr>
          <p:nvPr>
            <p:ph idx="1"/>
          </p:nvPr>
        </p:nvSpPr>
        <p:spPr/>
        <p:txBody>
          <a:bodyPr/>
          <a:lstStyle/>
          <a:p>
            <a:r>
              <a:rPr lang="tr-TR" dirty="0" smtClean="0"/>
              <a:t>Örgüt kültürü üzerindeki diğer faktör ise </a:t>
            </a:r>
            <a:r>
              <a:rPr lang="tr-TR" b="1" dirty="0" smtClean="0"/>
              <a:t>dış çevre</a:t>
            </a:r>
            <a:r>
              <a:rPr lang="tr-TR" dirty="0" smtClean="0"/>
              <a:t>dir.  Tüm örgütler çevreleri ile iletişim halinde olduklarından, çevrenin kültürün şekillenmesinde önemli bir rolü vardır.  Örgütlerin içinde bulundukları çevresel koşullar, örgütlerin ve dolayısıyla örgütlerin gösterdiği kültürel özelliklerin benzeşmesi yönünde baskıda bulunurken; örgütsel sistemin alt sistemleri de farklılaşma yönünde baskıda bulunurlar.  Bu karşılıklı etkileşim sürecinde aynı çevresel koşullarda faaliyet gösteren örgütlerin kültürleri hem ortak bir takım özelliklere sahip olmakta hem de bir takım özellikler itibari ile farklılaşmaktadır. Buna karşılık farklı kültürel çevrede bulunan örgütlerin gösterdiği kültürel farklılıklar ise daha büyük olmaktadır.</a:t>
            </a:r>
          </a:p>
        </p:txBody>
      </p:sp>
    </p:spTree>
    <p:extLst>
      <p:ext uri="{BB962C8B-B14F-4D97-AF65-F5344CB8AC3E}">
        <p14:creationId xmlns:p14="http://schemas.microsoft.com/office/powerpoint/2010/main" val="581632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Çeş</a:t>
            </a:r>
            <a:r>
              <a:rPr lang="tr-TR" dirty="0" smtClean="0">
                <a:latin typeface="Arial" charset="0"/>
                <a:ea typeface="Arial" charset="0"/>
                <a:cs typeface="Arial" charset="0"/>
              </a:rPr>
              <a:t>i</a:t>
            </a:r>
            <a:r>
              <a:rPr lang="tr-TR" dirty="0" smtClean="0"/>
              <a:t>tl</a:t>
            </a:r>
            <a:r>
              <a:rPr lang="tr-TR" dirty="0" smtClean="0">
                <a:latin typeface="Arial" charset="0"/>
                <a:ea typeface="Arial" charset="0"/>
                <a:cs typeface="Arial" charset="0"/>
              </a:rPr>
              <a:t>i</a:t>
            </a:r>
            <a:r>
              <a:rPr lang="tr-TR" dirty="0" smtClean="0"/>
              <a:t> kültür sınıflamaları</a:t>
            </a:r>
            <a:endParaRPr lang="tr-TR" dirty="0"/>
          </a:p>
        </p:txBody>
      </p:sp>
      <p:sp>
        <p:nvSpPr>
          <p:cNvPr id="3" name="İçerik Yer Tutucusu 2"/>
          <p:cNvSpPr>
            <a:spLocks noGrp="1"/>
          </p:cNvSpPr>
          <p:nvPr>
            <p:ph idx="1"/>
          </p:nvPr>
        </p:nvSpPr>
        <p:spPr/>
        <p:txBody>
          <a:bodyPr/>
          <a:lstStyle/>
          <a:p>
            <a:r>
              <a:rPr lang="tr-TR" dirty="0" smtClean="0"/>
              <a:t>Temel değerlerin yaygınlığı ve derinlemesine benimsenip benimsenmemesine bağlı olarak örgüt kültürü </a:t>
            </a:r>
            <a:r>
              <a:rPr lang="tr-TR" b="1" dirty="0" smtClean="0"/>
              <a:t>güçlü </a:t>
            </a:r>
            <a:r>
              <a:rPr lang="tr-TR" dirty="0" smtClean="0"/>
              <a:t>ve </a:t>
            </a:r>
            <a:r>
              <a:rPr lang="tr-TR" b="1" dirty="0" smtClean="0"/>
              <a:t>zayıf </a:t>
            </a:r>
            <a:r>
              <a:rPr lang="tr-TR" dirty="0" smtClean="0"/>
              <a:t>olmak üzere iki kategoriye ayrılır. </a:t>
            </a:r>
          </a:p>
          <a:p>
            <a:pPr lvl="1"/>
            <a:r>
              <a:rPr lang="tr-TR" b="1" dirty="0" smtClean="0"/>
              <a:t>Güçlü örgüt kültürü</a:t>
            </a:r>
            <a:r>
              <a:rPr lang="tr-TR" dirty="0" smtClean="0"/>
              <a:t>nde kültürün, bilişsel, sembolik, imgesel unsurları bireyleri birbirine güçlü bir şekilde bağlar. Herkes örgütün amacını bilerek ve bu amaca yönelik olarak çalışır, motivasyon seviyesi yüksektir ve dolayısıyla bireylerin performansı da fazladır. </a:t>
            </a:r>
          </a:p>
          <a:p>
            <a:pPr lvl="1"/>
            <a:r>
              <a:rPr lang="tr-TR" b="1" dirty="0" smtClean="0"/>
              <a:t>Zayıf örgüt kültürü</a:t>
            </a:r>
            <a:r>
              <a:rPr lang="tr-TR" dirty="0" smtClean="0"/>
              <a:t>nde ise, değerler üzerinde uzlaşma sağlanamamış olduğundan ve alt kültürler arası ilişkiler yeterli seviyede bulunmadığından, diyalog eksikliği, kuşku, düşmanlık hisleri ve gerilime dayalı sosyal bir iklim görülebilmektedir. </a:t>
            </a:r>
            <a:endParaRPr lang="tr-TR" b="1" dirty="0"/>
          </a:p>
        </p:txBody>
      </p:sp>
    </p:spTree>
    <p:extLst>
      <p:ext uri="{BB962C8B-B14F-4D97-AF65-F5344CB8AC3E}">
        <p14:creationId xmlns:p14="http://schemas.microsoft.com/office/powerpoint/2010/main" val="1460089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half" idx="1"/>
          </p:nvPr>
        </p:nvSpPr>
        <p:spPr>
          <a:xfrm>
            <a:off x="1069848" y="1280160"/>
            <a:ext cx="4754880" cy="4892040"/>
          </a:xfrm>
        </p:spPr>
        <p:txBody>
          <a:bodyPr>
            <a:normAutofit fontScale="85000" lnSpcReduction="20000"/>
          </a:bodyPr>
          <a:lstStyle/>
          <a:p>
            <a:r>
              <a:rPr lang="tr-TR" b="1" dirty="0" smtClean="0"/>
              <a:t>Güçlü örgüt kültürünün işlevleri:</a:t>
            </a:r>
          </a:p>
          <a:p>
            <a:pPr lvl="1"/>
            <a:r>
              <a:rPr lang="tr-TR" dirty="0" smtClean="0"/>
              <a:t>Örgütün temel vazifesi ve politikaları konusunda ortak anlayışın gelişmesi</a:t>
            </a:r>
          </a:p>
          <a:p>
            <a:pPr lvl="1"/>
            <a:r>
              <a:rPr lang="tr-TR" dirty="0" smtClean="0"/>
              <a:t>Örgüt üyelerini bir arada tutan ve iletişimi kolaylaştıran ortak dilin oluşması</a:t>
            </a:r>
          </a:p>
          <a:p>
            <a:pPr lvl="1"/>
            <a:r>
              <a:rPr lang="tr-TR" dirty="0" smtClean="0"/>
              <a:t>Kimlik, aidiyet ve güven duygusunun gelişmesi</a:t>
            </a:r>
          </a:p>
          <a:p>
            <a:pPr lvl="1"/>
            <a:r>
              <a:rPr lang="tr-TR" dirty="0" smtClean="0"/>
              <a:t>Yeni üyelerin intibakının kolaylaşması</a:t>
            </a:r>
          </a:p>
          <a:p>
            <a:pPr lvl="1"/>
            <a:r>
              <a:rPr lang="tr-TR" dirty="0" smtClean="0"/>
              <a:t>Örgüt üyelerinin sorumluluk alma ve sahiplenme eğilimlerinin artması</a:t>
            </a:r>
          </a:p>
          <a:p>
            <a:pPr lvl="1"/>
            <a:r>
              <a:rPr lang="tr-TR" dirty="0" smtClean="0"/>
              <a:t>Örgüt içi dostluk bağlarının güçlenmesi</a:t>
            </a:r>
          </a:p>
          <a:p>
            <a:pPr lvl="1"/>
            <a:r>
              <a:rPr lang="tr-TR" dirty="0" smtClean="0"/>
              <a:t>Amaçlara dönük davranış kalıplarının edinilmesi</a:t>
            </a:r>
          </a:p>
          <a:p>
            <a:pPr lvl="1"/>
            <a:r>
              <a:rPr lang="tr-TR" dirty="0" smtClean="0"/>
              <a:t>Denetim ve motivasyonun kolaylaşması</a:t>
            </a:r>
          </a:p>
          <a:p>
            <a:pPr lvl="1"/>
            <a:r>
              <a:rPr lang="tr-TR" dirty="0" smtClean="0"/>
              <a:t>Örgütsel başarının artması</a:t>
            </a:r>
            <a:endParaRPr lang="tr-TR" dirty="0"/>
          </a:p>
        </p:txBody>
      </p:sp>
      <p:sp>
        <p:nvSpPr>
          <p:cNvPr id="6" name="İçerik Yer Tutucusu 5"/>
          <p:cNvSpPr>
            <a:spLocks noGrp="1"/>
          </p:cNvSpPr>
          <p:nvPr>
            <p:ph sz="half" idx="2"/>
          </p:nvPr>
        </p:nvSpPr>
        <p:spPr>
          <a:xfrm>
            <a:off x="6364224" y="1280160"/>
            <a:ext cx="4754880" cy="4892040"/>
          </a:xfrm>
        </p:spPr>
        <p:txBody>
          <a:bodyPr>
            <a:normAutofit fontScale="85000" lnSpcReduction="20000"/>
          </a:bodyPr>
          <a:lstStyle/>
          <a:p>
            <a:r>
              <a:rPr lang="tr-TR" b="1" dirty="0" smtClean="0"/>
              <a:t>Zayıf örgüt kültürünün göstergeleri:</a:t>
            </a:r>
          </a:p>
          <a:p>
            <a:pPr lvl="1"/>
            <a:r>
              <a:rPr lang="tr-TR" dirty="0" smtClean="0"/>
              <a:t>Kendilerini başarıya götürecek açık ve seçik bir misyona sahip değildirler</a:t>
            </a:r>
          </a:p>
          <a:p>
            <a:pPr lvl="1"/>
            <a:r>
              <a:rPr lang="tr-TR" dirty="0" smtClean="0"/>
              <a:t>Birçok değer ve inanç var olabilir ancak hangilerinin daha önemli olduğu net değildir</a:t>
            </a:r>
          </a:p>
          <a:p>
            <a:pPr lvl="1"/>
            <a:r>
              <a:rPr lang="tr-TR" dirty="0" smtClean="0"/>
              <a:t>Farklı birimler, çatışan değerlere sahiptirler</a:t>
            </a:r>
          </a:p>
          <a:p>
            <a:pPr lvl="1"/>
            <a:r>
              <a:rPr lang="tr-TR" dirty="0" smtClean="0"/>
              <a:t>Yönetim, tüm kurumda geçerli bir anlayış geliştirme çabası göstermemektedir</a:t>
            </a:r>
          </a:p>
          <a:p>
            <a:pPr lvl="1"/>
            <a:r>
              <a:rPr lang="tr-TR" dirty="0" smtClean="0"/>
              <a:t>İş görme yöntemleri geleneksel hale gelmemiştir; herkes işi bildiği gibi yapmaktadır</a:t>
            </a:r>
          </a:p>
          <a:p>
            <a:pPr lvl="1"/>
            <a:r>
              <a:rPr lang="tr-TR" dirty="0" smtClean="0"/>
              <a:t>Çalışanlar mutsuzdur, çatışma ve kavga sıklıkla görülür. </a:t>
            </a:r>
            <a:endParaRPr lang="tr-TR" dirty="0"/>
          </a:p>
        </p:txBody>
      </p:sp>
    </p:spTree>
    <p:extLst>
      <p:ext uri="{BB962C8B-B14F-4D97-AF65-F5344CB8AC3E}">
        <p14:creationId xmlns:p14="http://schemas.microsoft.com/office/powerpoint/2010/main" val="492284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Kültür ned</a:t>
            </a:r>
            <a:r>
              <a:rPr lang="tr-TR" dirty="0" smtClean="0">
                <a:solidFill>
                  <a:srgbClr val="FF0000"/>
                </a:solidFill>
                <a:latin typeface="Arial" charset="0"/>
                <a:ea typeface="Arial" charset="0"/>
                <a:cs typeface="Arial" charset="0"/>
              </a:rPr>
              <a:t>i</a:t>
            </a:r>
            <a:r>
              <a:rPr lang="tr-TR" dirty="0" smtClean="0">
                <a:solidFill>
                  <a:srgbClr val="FF0000"/>
                </a:solidFill>
              </a:rPr>
              <a:t>r</a:t>
            </a:r>
            <a:endParaRPr lang="tr-TR" dirty="0">
              <a:solidFill>
                <a:srgbClr val="FF0000"/>
              </a:solidFill>
            </a:endParaRPr>
          </a:p>
        </p:txBody>
      </p:sp>
      <p:sp>
        <p:nvSpPr>
          <p:cNvPr id="3" name="İçerik Yer Tutucusu 2"/>
          <p:cNvSpPr>
            <a:spLocks noGrp="1"/>
          </p:cNvSpPr>
          <p:nvPr>
            <p:ph idx="1"/>
          </p:nvPr>
        </p:nvSpPr>
        <p:spPr/>
        <p:txBody>
          <a:bodyPr>
            <a:normAutofit fontScale="85000" lnSpcReduction="10000"/>
          </a:bodyPr>
          <a:lstStyle/>
          <a:p>
            <a:r>
              <a:rPr lang="tr-TR" dirty="0" smtClean="0"/>
              <a:t>İnsanoğlunun toplumun bir üyesi olarak yarattığı bilgi, inanç, sanat ahlak, hukuk, görenek ve benzeri diğer yetenek ve alışkanlıklarıdır.</a:t>
            </a:r>
          </a:p>
          <a:p>
            <a:endParaRPr lang="tr-TR" dirty="0" smtClean="0"/>
          </a:p>
          <a:p>
            <a:r>
              <a:rPr lang="tr-TR" dirty="0" smtClean="0"/>
              <a:t>Bir grup insan tarafından paylaşılan ve o gruba yeni giren kişi tarafından başarı ile öğrenilen davranışların vücut bulmuş hali; inanç, adet ve geleneklerin toplamıdır.</a:t>
            </a:r>
          </a:p>
          <a:p>
            <a:endParaRPr lang="tr-TR" dirty="0" smtClean="0"/>
          </a:p>
          <a:p>
            <a:r>
              <a:rPr lang="tr-TR" dirty="0" smtClean="0"/>
              <a:t>Bir insan topluluğunu diğer topluluklardan ayıran zihinsel programların toplamıdır.</a:t>
            </a:r>
          </a:p>
          <a:p>
            <a:endParaRPr lang="tr-TR" dirty="0" smtClean="0"/>
          </a:p>
          <a:p>
            <a:r>
              <a:rPr lang="tr-TR" dirty="0" smtClean="0"/>
              <a:t>Bir grup insan tarafından kabul edilmiş değerler ve yargılar dizisidir. Bu değerler ve kabuller dizisi neyin doğru, neyin yanlış, neyin iyi, neyin kötü olduğunu belirleyerek, grubun tutum ve davranışlarını etkilemekte ve belirlemektedir.</a:t>
            </a:r>
            <a:endParaRPr lang="tr-TR" dirty="0"/>
          </a:p>
        </p:txBody>
      </p:sp>
    </p:spTree>
    <p:extLst>
      <p:ext uri="{BB962C8B-B14F-4D97-AF65-F5344CB8AC3E}">
        <p14:creationId xmlns:p14="http://schemas.microsoft.com/office/powerpoint/2010/main" val="303522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Çeş</a:t>
            </a:r>
            <a:r>
              <a:rPr lang="tr-TR" dirty="0">
                <a:latin typeface="Arial" charset="0"/>
                <a:ea typeface="Arial" charset="0"/>
                <a:cs typeface="Arial" charset="0"/>
              </a:rPr>
              <a:t>i</a:t>
            </a:r>
            <a:r>
              <a:rPr lang="tr-TR" dirty="0"/>
              <a:t>tl</a:t>
            </a:r>
            <a:r>
              <a:rPr lang="tr-TR" dirty="0">
                <a:latin typeface="Arial" charset="0"/>
                <a:ea typeface="Arial" charset="0"/>
                <a:cs typeface="Arial" charset="0"/>
              </a:rPr>
              <a:t>i</a:t>
            </a:r>
            <a:r>
              <a:rPr lang="tr-TR" dirty="0"/>
              <a:t> kültür sınıflamaları</a:t>
            </a:r>
          </a:p>
        </p:txBody>
      </p:sp>
      <p:sp>
        <p:nvSpPr>
          <p:cNvPr id="6" name="İçerik Yer Tutucusu 5"/>
          <p:cNvSpPr>
            <a:spLocks noGrp="1"/>
          </p:cNvSpPr>
          <p:nvPr>
            <p:ph idx="1"/>
          </p:nvPr>
        </p:nvSpPr>
        <p:spPr/>
        <p:txBody>
          <a:bodyPr/>
          <a:lstStyle/>
          <a:p>
            <a:endParaRPr lang="tr-TR" dirty="0" smtClean="0"/>
          </a:p>
          <a:p>
            <a:r>
              <a:rPr lang="tr-TR" dirty="0" smtClean="0"/>
              <a:t>Örgütler birbirleri ile ilişkili alt sistemlerden oluşurlar. Bu bağlamda örgüt kültürü de çeşitli alt kültürlerden oluşmaktadır. </a:t>
            </a:r>
          </a:p>
          <a:p>
            <a:pPr lvl="1"/>
            <a:r>
              <a:rPr lang="tr-TR" dirty="0" smtClean="0"/>
              <a:t>Örgütün tümünü etkisi altına alan ve örgüt üyelerinin büyük kısmının paylaştığı kültür </a:t>
            </a:r>
            <a:r>
              <a:rPr lang="tr-TR" b="1" dirty="0" smtClean="0"/>
              <a:t>egemen kültür </a:t>
            </a:r>
            <a:r>
              <a:rPr lang="tr-TR" dirty="0" smtClean="0"/>
              <a:t>olarak ifade edilmektedir. </a:t>
            </a:r>
          </a:p>
          <a:p>
            <a:pPr lvl="1"/>
            <a:r>
              <a:rPr lang="tr-TR" dirty="0" smtClean="0"/>
              <a:t>Örgütün alt birimlerinde ya da bireylerin karşılaştıkları sorunlar ve deneyimlerle oluşan kültür ise </a:t>
            </a:r>
            <a:r>
              <a:rPr lang="tr-TR" b="1" dirty="0" smtClean="0"/>
              <a:t>alt kültür </a:t>
            </a:r>
            <a:r>
              <a:rPr lang="tr-TR" dirty="0" smtClean="0"/>
              <a:t>olarak tanımlanmaktadır. </a:t>
            </a:r>
          </a:p>
        </p:txBody>
      </p:sp>
    </p:spTree>
    <p:extLst>
      <p:ext uri="{BB962C8B-B14F-4D97-AF65-F5344CB8AC3E}">
        <p14:creationId xmlns:p14="http://schemas.microsoft.com/office/powerpoint/2010/main" val="742242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Örgüt kültürü boyutları</a:t>
            </a:r>
            <a:endParaRPr lang="tr-TR" dirty="0"/>
          </a:p>
        </p:txBody>
      </p:sp>
      <p:pic>
        <p:nvPicPr>
          <p:cNvPr id="4" name="İçerik Yer Tutucusu 3"/>
          <p:cNvPicPr>
            <a:picLocks noGrp="1" noChangeAspect="1"/>
          </p:cNvPicPr>
          <p:nvPr>
            <p:ph idx="1"/>
          </p:nvPr>
        </p:nvPicPr>
        <p:blipFill>
          <a:blip r:embed="rId2"/>
          <a:stretch>
            <a:fillRect/>
          </a:stretch>
        </p:blipFill>
        <p:spPr>
          <a:xfrm>
            <a:off x="857870" y="1825625"/>
            <a:ext cx="10476259" cy="4351338"/>
          </a:xfrm>
          <a:prstGeom prst="rect">
            <a:avLst/>
          </a:prstGeom>
        </p:spPr>
      </p:pic>
    </p:spTree>
    <p:extLst>
      <p:ext uri="{BB962C8B-B14F-4D97-AF65-F5344CB8AC3E}">
        <p14:creationId xmlns:p14="http://schemas.microsoft.com/office/powerpoint/2010/main" val="2011364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smtClean="0"/>
              <a:t>Örgüt kültürünün öğeler</a:t>
            </a:r>
            <a:r>
              <a:rPr lang="tr-TR" dirty="0">
                <a:latin typeface="Arial" charset="0"/>
                <a:ea typeface="Arial" charset="0"/>
                <a:cs typeface="Arial" charset="0"/>
              </a:rPr>
              <a:t>i</a:t>
            </a:r>
            <a:endParaRPr lang="tr-TR" dirty="0"/>
          </a:p>
        </p:txBody>
      </p:sp>
      <p:pic>
        <p:nvPicPr>
          <p:cNvPr id="4" name="İçerik Yer Tutucusu 3"/>
          <p:cNvPicPr>
            <a:picLocks noGrp="1" noChangeAspect="1"/>
          </p:cNvPicPr>
          <p:nvPr>
            <p:ph sz="half" idx="1"/>
          </p:nvPr>
        </p:nvPicPr>
        <p:blipFill>
          <a:blip r:embed="rId2"/>
          <a:stretch>
            <a:fillRect/>
          </a:stretch>
        </p:blipFill>
        <p:spPr>
          <a:xfrm>
            <a:off x="1069975" y="1957388"/>
            <a:ext cx="4754563" cy="3612851"/>
          </a:xfrm>
          <a:prstGeom prst="rect">
            <a:avLst/>
          </a:prstGeom>
        </p:spPr>
      </p:pic>
      <p:sp>
        <p:nvSpPr>
          <p:cNvPr id="6" name="İçerik Yer Tutucusu 5"/>
          <p:cNvSpPr>
            <a:spLocks noGrp="1"/>
          </p:cNvSpPr>
          <p:nvPr>
            <p:ph sz="half" idx="2"/>
          </p:nvPr>
        </p:nvSpPr>
        <p:spPr/>
        <p:txBody>
          <a:bodyPr>
            <a:normAutofit fontScale="77500" lnSpcReduction="20000"/>
          </a:bodyPr>
          <a:lstStyle/>
          <a:p>
            <a:r>
              <a:rPr lang="tr-TR" dirty="0" smtClean="0"/>
              <a:t>Bireylerin, örgütü tanıması ve benimsemesi sürecinde örgüt kültürünün görünen ve görünmeyen boyutlarını doğru algılamaları önem arz etmektedir. </a:t>
            </a:r>
            <a:endParaRPr lang="tr-TR" dirty="0"/>
          </a:p>
          <a:p>
            <a:r>
              <a:rPr lang="tr-TR" dirty="0" smtClean="0"/>
              <a:t>Örgüt kültürünün gözle görünür boyutu; semboller, sloganlar, törenler, özel giysiler ve benzeri somut unsurlardan oluşmaktadır. Bir örgütün tüm üyeleri zorunlu olarak bu unsurları benimser ve uygularlar.</a:t>
            </a:r>
          </a:p>
          <a:p>
            <a:r>
              <a:rPr lang="tr-TR" dirty="0" smtClean="0"/>
              <a:t>Değerler, olaylara ve insanlara yaklaşım, yönetim anlayışı gibi gözle görülmeyen unsurların ise anlaşılması ve algılanması daha güçtür. Uzun bir süreç gerektirir.</a:t>
            </a:r>
            <a:endParaRPr lang="tr-TR" dirty="0"/>
          </a:p>
        </p:txBody>
      </p:sp>
    </p:spTree>
    <p:extLst>
      <p:ext uri="{BB962C8B-B14F-4D97-AF65-F5344CB8AC3E}">
        <p14:creationId xmlns:p14="http://schemas.microsoft.com/office/powerpoint/2010/main" val="1168238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smtClean="0">
                <a:solidFill>
                  <a:srgbClr val="FF0000"/>
                </a:solidFill>
              </a:rPr>
              <a:t>Semboller</a:t>
            </a:r>
            <a:r>
              <a:rPr lang="tr-TR" dirty="0" smtClean="0"/>
              <a:t> </a:t>
            </a:r>
            <a:endParaRPr lang="tr-TR" dirty="0"/>
          </a:p>
        </p:txBody>
      </p:sp>
      <p:sp>
        <p:nvSpPr>
          <p:cNvPr id="6" name="İçerik Yer Tutucusu 5"/>
          <p:cNvSpPr>
            <a:spLocks noGrp="1"/>
          </p:cNvSpPr>
          <p:nvPr>
            <p:ph idx="1"/>
          </p:nvPr>
        </p:nvSpPr>
        <p:spPr/>
        <p:txBody>
          <a:bodyPr>
            <a:normAutofit fontScale="92500" lnSpcReduction="10000"/>
          </a:bodyPr>
          <a:lstStyle/>
          <a:p>
            <a:r>
              <a:rPr lang="tr-TR" altLang="x-none" dirty="0"/>
              <a:t>Şekiller, giysiler, binalar, </a:t>
            </a:r>
            <a:r>
              <a:rPr lang="tr-TR" altLang="x-none" dirty="0" smtClean="0"/>
              <a:t>sloganlar </a:t>
            </a:r>
            <a:r>
              <a:rPr lang="tr-TR" altLang="x-none" dirty="0"/>
              <a:t>gibi </a:t>
            </a:r>
            <a:r>
              <a:rPr lang="tr-TR" altLang="x-none" dirty="0" smtClean="0"/>
              <a:t>örgütün </a:t>
            </a:r>
            <a:r>
              <a:rPr lang="tr-TR" altLang="x-none" dirty="0"/>
              <a:t>kimliğini vurgulayan unsurlardır.</a:t>
            </a:r>
          </a:p>
          <a:p>
            <a:r>
              <a:rPr lang="tr-TR" altLang="x-none" dirty="0"/>
              <a:t>Şirket amblemi</a:t>
            </a:r>
            <a:r>
              <a:rPr lang="tr-TR" altLang="x-none" dirty="0" smtClean="0"/>
              <a:t>, </a:t>
            </a:r>
            <a:r>
              <a:rPr lang="tr-TR" altLang="x-none" dirty="0"/>
              <a:t>amblemli özel iş giysileri, üniversite üyelerinin akademik </a:t>
            </a:r>
            <a:r>
              <a:rPr lang="tr-TR" altLang="x-none" dirty="0" smtClean="0"/>
              <a:t>giysileri </a:t>
            </a:r>
            <a:r>
              <a:rPr lang="tr-TR" altLang="x-none" dirty="0"/>
              <a:t>örnek verilebilir.</a:t>
            </a:r>
          </a:p>
          <a:p>
            <a:r>
              <a:rPr lang="tr-TR" altLang="x-none" dirty="0"/>
              <a:t>Semboller, </a:t>
            </a:r>
            <a:r>
              <a:rPr lang="tr-TR" altLang="x-none" dirty="0" smtClean="0"/>
              <a:t>bireylere örgütün </a:t>
            </a:r>
            <a:r>
              <a:rPr lang="tr-TR" altLang="x-none" dirty="0"/>
              <a:t>bir parçası olduğu duygusunu </a:t>
            </a:r>
            <a:r>
              <a:rPr lang="tr-TR" altLang="x-none" dirty="0" smtClean="0"/>
              <a:t>verirler.</a:t>
            </a:r>
            <a:endParaRPr lang="tr-TR" altLang="x-none" dirty="0"/>
          </a:p>
          <a:p>
            <a:r>
              <a:rPr lang="tr-TR" dirty="0" smtClean="0"/>
              <a:t>Sembollerin açıkça ifade edilmeyen kapalı anlamları de vardır. Örneğin, bazı şirketler güçlerini ve önemlerini vurguladıkları etkileyici binalar inşa ederler. Bitki ve çiçeklerin fazla olduğu ortamlarda arkadaşça ve insana dönük bir kültürel vurgunun; öte yandan, özellikle bekleme odalarında ödüller, yarışma ilanları gibi bilgilerin sergilendiği ortamlarda başarı vurgusunun ön plana çıktığı söylenebilir. </a:t>
            </a:r>
            <a:endParaRPr lang="tr-TR" dirty="0"/>
          </a:p>
        </p:txBody>
      </p:sp>
    </p:spTree>
    <p:extLst>
      <p:ext uri="{BB962C8B-B14F-4D97-AF65-F5344CB8AC3E}">
        <p14:creationId xmlns:p14="http://schemas.microsoft.com/office/powerpoint/2010/main" val="2027316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oogle-turkiyenin-leventteki-yeni-ofisi.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6" descr="oogle-turkiyenin-leventteki-yeni-ofisi.jp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2"/>
          <a:stretch>
            <a:fillRect/>
          </a:stretch>
        </p:blipFill>
        <p:spPr>
          <a:xfrm>
            <a:off x="0" y="-3175"/>
            <a:ext cx="6604000" cy="5439029"/>
          </a:xfrm>
          <a:prstGeom prst="rect">
            <a:avLst/>
          </a:prstGeom>
        </p:spPr>
      </p:pic>
      <p:pic>
        <p:nvPicPr>
          <p:cNvPr id="8" name="Resim 7"/>
          <p:cNvPicPr>
            <a:picLocks noChangeAspect="1"/>
          </p:cNvPicPr>
          <p:nvPr/>
        </p:nvPicPr>
        <p:blipFill>
          <a:blip r:embed="rId3"/>
          <a:stretch>
            <a:fillRect/>
          </a:stretch>
        </p:blipFill>
        <p:spPr>
          <a:xfrm rot="1048699">
            <a:off x="6002337" y="41402"/>
            <a:ext cx="6604000" cy="4292600"/>
          </a:xfrm>
          <a:prstGeom prst="rect">
            <a:avLst/>
          </a:prstGeom>
        </p:spPr>
      </p:pic>
      <p:pic>
        <p:nvPicPr>
          <p:cNvPr id="9" name="Resim 8"/>
          <p:cNvPicPr>
            <a:picLocks noChangeAspect="1"/>
          </p:cNvPicPr>
          <p:nvPr/>
        </p:nvPicPr>
        <p:blipFill>
          <a:blip r:embed="rId4"/>
          <a:stretch>
            <a:fillRect/>
          </a:stretch>
        </p:blipFill>
        <p:spPr>
          <a:xfrm>
            <a:off x="4800600" y="3671887"/>
            <a:ext cx="5740400" cy="3538537"/>
          </a:xfrm>
          <a:prstGeom prst="rect">
            <a:avLst/>
          </a:prstGeom>
        </p:spPr>
      </p:pic>
      <p:sp>
        <p:nvSpPr>
          <p:cNvPr id="10" name="Metin kutusu 9"/>
          <p:cNvSpPr txBox="1"/>
          <p:nvPr/>
        </p:nvSpPr>
        <p:spPr>
          <a:xfrm>
            <a:off x="0" y="5823075"/>
            <a:ext cx="3952875" cy="400110"/>
          </a:xfrm>
          <a:prstGeom prst="rect">
            <a:avLst/>
          </a:prstGeom>
          <a:noFill/>
        </p:spPr>
        <p:txBody>
          <a:bodyPr wrap="square" rtlCol="0">
            <a:spAutoFit/>
          </a:bodyPr>
          <a:lstStyle/>
          <a:p>
            <a:r>
              <a:rPr lang="tr-TR" sz="2000" i="1" dirty="0" smtClean="0"/>
              <a:t>Google Türkiye Ofisi - İstanbul</a:t>
            </a:r>
            <a:endParaRPr lang="tr-TR" sz="2000" i="1" dirty="0"/>
          </a:p>
        </p:txBody>
      </p:sp>
    </p:spTree>
    <p:extLst>
      <p:ext uri="{BB962C8B-B14F-4D97-AF65-F5344CB8AC3E}">
        <p14:creationId xmlns:p14="http://schemas.microsoft.com/office/powerpoint/2010/main" val="1194157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8786813" cy="6858000"/>
          </a:xfrm>
          <a:prstGeom prst="rect">
            <a:avLst/>
          </a:prstGeom>
        </p:spPr>
      </p:pic>
      <p:sp>
        <p:nvSpPr>
          <p:cNvPr id="5" name="Metin kutusu 4"/>
          <p:cNvSpPr txBox="1"/>
          <p:nvPr/>
        </p:nvSpPr>
        <p:spPr>
          <a:xfrm>
            <a:off x="8786813" y="2967335"/>
            <a:ext cx="3563035" cy="461665"/>
          </a:xfrm>
          <a:prstGeom prst="rect">
            <a:avLst/>
          </a:prstGeom>
          <a:noFill/>
        </p:spPr>
        <p:txBody>
          <a:bodyPr wrap="square" rtlCol="0">
            <a:spAutoFit/>
          </a:bodyPr>
          <a:lstStyle/>
          <a:p>
            <a:r>
              <a:rPr lang="tr-TR" sz="2400" dirty="0" smtClean="0"/>
              <a:t>İş Kuleleri - İstanbul</a:t>
            </a:r>
            <a:endParaRPr lang="tr-TR" sz="2400" dirty="0"/>
          </a:p>
        </p:txBody>
      </p:sp>
    </p:spTree>
    <p:extLst>
      <p:ext uri="{BB962C8B-B14F-4D97-AF65-F5344CB8AC3E}">
        <p14:creationId xmlns:p14="http://schemas.microsoft.com/office/powerpoint/2010/main" val="118252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012950" y="1117600"/>
            <a:ext cx="8166100" cy="4622800"/>
          </a:xfrm>
          <a:prstGeom prst="rect">
            <a:avLst/>
          </a:prstGeom>
        </p:spPr>
      </p:pic>
    </p:spTree>
    <p:extLst>
      <p:ext uri="{BB962C8B-B14F-4D97-AF65-F5344CB8AC3E}">
        <p14:creationId xmlns:p14="http://schemas.microsoft.com/office/powerpoint/2010/main" val="89373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D</a:t>
            </a:r>
            <a:r>
              <a:rPr lang="tr-TR" dirty="0" smtClean="0">
                <a:solidFill>
                  <a:srgbClr val="FF0000"/>
                </a:solidFill>
                <a:latin typeface="Arial" charset="0"/>
                <a:ea typeface="Arial" charset="0"/>
                <a:cs typeface="Arial" charset="0"/>
              </a:rPr>
              <a:t>i</a:t>
            </a:r>
            <a:r>
              <a:rPr lang="tr-TR" dirty="0" smtClean="0">
                <a:solidFill>
                  <a:srgbClr val="FF0000"/>
                </a:solidFill>
              </a:rPr>
              <a:t>l (jargon)</a:t>
            </a:r>
            <a:endParaRPr lang="tr-TR" dirty="0">
              <a:solidFill>
                <a:srgbClr val="FF0000"/>
              </a:solidFill>
            </a:endParaRPr>
          </a:p>
        </p:txBody>
      </p:sp>
      <p:sp>
        <p:nvSpPr>
          <p:cNvPr id="3" name="İçerik Yer Tutucusu 2"/>
          <p:cNvSpPr>
            <a:spLocks noGrp="1"/>
          </p:cNvSpPr>
          <p:nvPr>
            <p:ph idx="1"/>
          </p:nvPr>
        </p:nvSpPr>
        <p:spPr/>
        <p:txBody>
          <a:bodyPr/>
          <a:lstStyle/>
          <a:p>
            <a:endParaRPr lang="tr-TR" dirty="0" smtClean="0"/>
          </a:p>
          <a:p>
            <a:r>
              <a:rPr lang="tr-TR" dirty="0" smtClean="0"/>
              <a:t>Örgütü diğerlerinden ayıran ve kültürü kolayca anlamamızı sağlayan özel dildir. </a:t>
            </a:r>
          </a:p>
          <a:p>
            <a:r>
              <a:rPr lang="tr-TR" dirty="0" smtClean="0"/>
              <a:t>Yapılan iş, çalışanların eğitimi, kullanılan teknoloji gibi bir çok faktörün etkisi ile her örgütün kendine özgü bir dili ve kodlama sistemi gelişir. </a:t>
            </a:r>
            <a:endParaRPr lang="tr-TR" dirty="0"/>
          </a:p>
        </p:txBody>
      </p:sp>
    </p:spTree>
    <p:extLst>
      <p:ext uri="{BB962C8B-B14F-4D97-AF65-F5344CB8AC3E}">
        <p14:creationId xmlns:p14="http://schemas.microsoft.com/office/powerpoint/2010/main" val="1075482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671638" y="1722358"/>
            <a:ext cx="6567487" cy="3737055"/>
          </a:xfrm>
          <a:prstGeom prst="rect">
            <a:avLst/>
          </a:prstGeom>
        </p:spPr>
      </p:pic>
    </p:spTree>
    <p:extLst>
      <p:ext uri="{BB962C8B-B14F-4D97-AF65-F5344CB8AC3E}">
        <p14:creationId xmlns:p14="http://schemas.microsoft.com/office/powerpoint/2010/main" val="133416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Törenler ve seremon</a:t>
            </a:r>
            <a:r>
              <a:rPr lang="tr-TR" dirty="0">
                <a:solidFill>
                  <a:srgbClr val="FF0000"/>
                </a:solidFill>
                <a:latin typeface="Arial" charset="0"/>
                <a:ea typeface="Arial" charset="0"/>
                <a:cs typeface="Arial" charset="0"/>
              </a:rPr>
              <a:t>i</a:t>
            </a:r>
            <a:r>
              <a:rPr lang="tr-TR" dirty="0" smtClean="0">
                <a:solidFill>
                  <a:srgbClr val="FF0000"/>
                </a:solidFill>
              </a:rPr>
              <a:t>ler</a:t>
            </a:r>
            <a:endParaRPr lang="tr-TR" dirty="0">
              <a:solidFill>
                <a:srgbClr val="FF0000"/>
              </a:solidFill>
            </a:endParaRPr>
          </a:p>
        </p:txBody>
      </p:sp>
      <p:sp>
        <p:nvSpPr>
          <p:cNvPr id="3" name="İçerik Yer Tutucusu 2"/>
          <p:cNvSpPr>
            <a:spLocks noGrp="1"/>
          </p:cNvSpPr>
          <p:nvPr>
            <p:ph idx="1"/>
          </p:nvPr>
        </p:nvSpPr>
        <p:spPr/>
        <p:txBody>
          <a:bodyPr/>
          <a:lstStyle/>
          <a:p>
            <a:endParaRPr lang="tr-TR" dirty="0" smtClean="0"/>
          </a:p>
          <a:p>
            <a:r>
              <a:rPr lang="tr-TR" dirty="0" smtClean="0"/>
              <a:t>Kurumsal değerleri anlamayı ve hatırlamayı sağlayacak özel ritüeller, toplantılar veya olaylardır. </a:t>
            </a:r>
          </a:p>
          <a:p>
            <a:r>
              <a:rPr lang="tr-TR" dirty="0" smtClean="0"/>
              <a:t>Örneğin ödül seremonileri aracılığıyla firmaların değerlerini anlamak mümkündür. Ödüllerin içeriği ve verilme biçimi örgütün temel değer ve varsayımlarının bir tür kutlamasıdır. </a:t>
            </a:r>
            <a:endParaRPr lang="tr-TR" dirty="0"/>
          </a:p>
        </p:txBody>
      </p:sp>
    </p:spTree>
    <p:extLst>
      <p:ext uri="{BB962C8B-B14F-4D97-AF65-F5344CB8AC3E}">
        <p14:creationId xmlns:p14="http://schemas.microsoft.com/office/powerpoint/2010/main" val="64382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Kültürün özell</a:t>
            </a:r>
            <a:r>
              <a:rPr lang="tr-TR" dirty="0" smtClean="0">
                <a:latin typeface="Arial" charset="0"/>
                <a:ea typeface="Arial" charset="0"/>
                <a:cs typeface="Arial" charset="0"/>
              </a:rPr>
              <a:t>i</a:t>
            </a:r>
            <a:r>
              <a:rPr lang="tr-TR" dirty="0" smtClean="0"/>
              <a:t>kler</a:t>
            </a:r>
            <a:r>
              <a:rPr lang="tr-TR" dirty="0" smtClean="0">
                <a:latin typeface="Arial" charset="0"/>
                <a:ea typeface="Arial" charset="0"/>
                <a:cs typeface="Arial" charset="0"/>
              </a:rPr>
              <a:t>i</a:t>
            </a:r>
            <a:endParaRPr lang="tr-TR" dirty="0">
              <a:latin typeface="Arial" charset="0"/>
              <a:ea typeface="Arial" charset="0"/>
              <a:cs typeface="Arial" charset="0"/>
            </a:endParaRPr>
          </a:p>
        </p:txBody>
      </p:sp>
      <p:sp>
        <p:nvSpPr>
          <p:cNvPr id="3" name="İçerik Yer Tutucusu 2"/>
          <p:cNvSpPr>
            <a:spLocks noGrp="1"/>
          </p:cNvSpPr>
          <p:nvPr>
            <p:ph idx="1"/>
          </p:nvPr>
        </p:nvSpPr>
        <p:spPr/>
        <p:txBody>
          <a:bodyPr>
            <a:normAutofit fontScale="92500" lnSpcReduction="20000"/>
          </a:bodyPr>
          <a:lstStyle/>
          <a:p>
            <a:r>
              <a:rPr lang="tr-TR" b="1" dirty="0" smtClean="0">
                <a:solidFill>
                  <a:srgbClr val="FF0000"/>
                </a:solidFill>
              </a:rPr>
              <a:t>Toplulukçuluk (</a:t>
            </a:r>
            <a:r>
              <a:rPr lang="tr-TR" b="1" dirty="0" err="1" smtClean="0">
                <a:solidFill>
                  <a:srgbClr val="FF0000"/>
                </a:solidFill>
              </a:rPr>
              <a:t>Kolektiflik</a:t>
            </a:r>
            <a:r>
              <a:rPr lang="tr-TR" b="1" dirty="0" smtClean="0">
                <a:solidFill>
                  <a:srgbClr val="FF0000"/>
                </a:solidFill>
              </a:rPr>
              <a:t>): </a:t>
            </a:r>
            <a:r>
              <a:rPr lang="tr-TR" dirty="0" smtClean="0"/>
              <a:t>Kültür, kendi başına hareket eden bireylerin oluşturduğu bir şey değildir. Bireylerin kendilerine ait değer ve düşünceleri, grupça kolektif olarak kabul edilmedikçe kültürün bir parçası olamazlar. Bu kapsamda kültürler üyelerin fikir birliği ile oluşan birer anlaşma havuzudur. Bu havuza uymayan, reddeden ya da buradaki duygu, düşünce ve değerleri paylaşmayan bireyler marjinalleşir ve grup tarafından cezalandırılabilir veya gruptan uzaklaştırılabilirler. </a:t>
            </a:r>
          </a:p>
          <a:p>
            <a:endParaRPr lang="tr-TR" dirty="0" smtClean="0"/>
          </a:p>
          <a:p>
            <a:r>
              <a:rPr lang="tr-TR" b="1" dirty="0" smtClean="0">
                <a:solidFill>
                  <a:srgbClr val="FF0000"/>
                </a:solidFill>
              </a:rPr>
              <a:t>Duygu </a:t>
            </a:r>
            <a:r>
              <a:rPr lang="tr-TR" b="1" dirty="0" err="1" smtClean="0">
                <a:solidFill>
                  <a:srgbClr val="FF0000"/>
                </a:solidFill>
              </a:rPr>
              <a:t>yüklülük</a:t>
            </a:r>
            <a:r>
              <a:rPr lang="tr-TR" b="1" dirty="0" smtClean="0">
                <a:solidFill>
                  <a:srgbClr val="FF0000"/>
                </a:solidFill>
              </a:rPr>
              <a:t>: </a:t>
            </a:r>
            <a:r>
              <a:rPr lang="tr-TR" dirty="0" smtClean="0"/>
              <a:t>Kültür, üyelerinin stres ve gerilimlerini yönetmelerine yardımcı olduğundan, kültürün özünü, anlamlar kadar duygular da şekillendirir. Grup üyeleri var olan kültür sayesinde geleceği tahmin edebilir ve kendilerini güvende hissederler. Bu nedenle bir grubun kültürüne dışarıdan yapılacak saldırı, grup üyelerinin büyük tepkisi ile karşılaşabilir. </a:t>
            </a:r>
            <a:endParaRPr lang="tr-TR" dirty="0"/>
          </a:p>
        </p:txBody>
      </p:sp>
    </p:spTree>
    <p:extLst>
      <p:ext uri="{BB962C8B-B14F-4D97-AF65-F5344CB8AC3E}">
        <p14:creationId xmlns:p14="http://schemas.microsoft.com/office/powerpoint/2010/main" val="1024088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20675" y="428625"/>
            <a:ext cx="6350000" cy="4216400"/>
          </a:xfrm>
          <a:prstGeom prst="rect">
            <a:avLst/>
          </a:prstGeom>
        </p:spPr>
      </p:pic>
      <p:pic>
        <p:nvPicPr>
          <p:cNvPr id="5" name="Resim 4"/>
          <p:cNvPicPr>
            <a:picLocks noChangeAspect="1"/>
          </p:cNvPicPr>
          <p:nvPr/>
        </p:nvPicPr>
        <p:blipFill>
          <a:blip r:embed="rId3"/>
          <a:stretch>
            <a:fillRect/>
          </a:stretch>
        </p:blipFill>
        <p:spPr>
          <a:xfrm rot="1045917">
            <a:off x="5602691" y="2439951"/>
            <a:ext cx="6056414" cy="3159868"/>
          </a:xfrm>
          <a:prstGeom prst="rect">
            <a:avLst/>
          </a:prstGeom>
        </p:spPr>
      </p:pic>
      <p:sp>
        <p:nvSpPr>
          <p:cNvPr id="6" name="Metin kutusu 5"/>
          <p:cNvSpPr txBox="1"/>
          <p:nvPr/>
        </p:nvSpPr>
        <p:spPr>
          <a:xfrm>
            <a:off x="657225" y="5360078"/>
            <a:ext cx="6013450" cy="923330"/>
          </a:xfrm>
          <a:prstGeom prst="rect">
            <a:avLst/>
          </a:prstGeom>
          <a:noFill/>
        </p:spPr>
        <p:txBody>
          <a:bodyPr wrap="square" rtlCol="0">
            <a:spAutoFit/>
          </a:bodyPr>
          <a:lstStyle/>
          <a:p>
            <a:pPr algn="ctr"/>
            <a:r>
              <a:rPr lang="tr-TR" dirty="0" smtClean="0"/>
              <a:t>Manisa Celal Bayar Üniversitesi Akademik Açılış Töreni ve </a:t>
            </a:r>
          </a:p>
          <a:p>
            <a:pPr algn="ctr"/>
            <a:r>
              <a:rPr lang="tr-TR" dirty="0" smtClean="0"/>
              <a:t>Yayın Performans Ödül Töreni</a:t>
            </a:r>
            <a:endParaRPr lang="tr-TR" dirty="0"/>
          </a:p>
        </p:txBody>
      </p:sp>
    </p:spTree>
    <p:extLst>
      <p:ext uri="{BB962C8B-B14F-4D97-AF65-F5344CB8AC3E}">
        <p14:creationId xmlns:p14="http://schemas.microsoft.com/office/powerpoint/2010/main" val="1964431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H</a:t>
            </a:r>
            <a:r>
              <a:rPr lang="tr-TR" dirty="0" smtClean="0">
                <a:solidFill>
                  <a:srgbClr val="FF0000"/>
                </a:solidFill>
                <a:latin typeface="Arial" charset="0"/>
                <a:ea typeface="Arial" charset="0"/>
                <a:cs typeface="Arial" charset="0"/>
              </a:rPr>
              <a:t>i</a:t>
            </a:r>
            <a:r>
              <a:rPr lang="tr-TR" dirty="0" smtClean="0">
                <a:solidFill>
                  <a:srgbClr val="FF0000"/>
                </a:solidFill>
              </a:rPr>
              <a:t>kayeler ve m</a:t>
            </a:r>
            <a:r>
              <a:rPr lang="tr-TR" dirty="0" smtClean="0">
                <a:solidFill>
                  <a:srgbClr val="FF0000"/>
                </a:solidFill>
                <a:latin typeface="Arial" charset="0"/>
                <a:ea typeface="Arial" charset="0"/>
                <a:cs typeface="Arial" charset="0"/>
              </a:rPr>
              <a:t>i</a:t>
            </a:r>
            <a:r>
              <a:rPr lang="tr-TR" dirty="0">
                <a:solidFill>
                  <a:srgbClr val="FF0000"/>
                </a:solidFill>
              </a:rPr>
              <a:t>tler</a:t>
            </a:r>
          </a:p>
        </p:txBody>
      </p:sp>
      <p:sp>
        <p:nvSpPr>
          <p:cNvPr id="3" name="İçerik Yer Tutucusu 2"/>
          <p:cNvSpPr>
            <a:spLocks noGrp="1"/>
          </p:cNvSpPr>
          <p:nvPr>
            <p:ph idx="1"/>
          </p:nvPr>
        </p:nvSpPr>
        <p:spPr/>
        <p:txBody>
          <a:bodyPr/>
          <a:lstStyle/>
          <a:p>
            <a:r>
              <a:rPr lang="tr-TR" dirty="0" smtClean="0"/>
              <a:t>Kültürü tanımlamak için resmi veya gayri resmi ifade edilen çeşitli anekdotlardır. </a:t>
            </a:r>
          </a:p>
          <a:p>
            <a:r>
              <a:rPr lang="tr-TR" dirty="0" smtClean="0"/>
              <a:t>Bu anekdotların mutlaka büyük olaylarla ilgili olması gerekmez. Aksine hikayeler, örgütün kuruluşu, geçmişi ya da başarıları ile ilgili olarak anlatılan gerçek ya da yaratılan olaylardır. </a:t>
            </a:r>
          </a:p>
          <a:p>
            <a:r>
              <a:rPr lang="tr-TR" dirty="0" smtClean="0"/>
              <a:t>Bunlar özellikle köklü bir geçmişe sahip şirketlerde etkilidir, bir nesilden diğerine aktarılır ve değerlerinin pekişmesinde rol oynarlar. </a:t>
            </a:r>
          </a:p>
          <a:p>
            <a:r>
              <a:rPr lang="tr-TR" dirty="0" smtClean="0"/>
              <a:t>Hikayelerin örgütün içinde kulaktan kulağa anlatılması, yazılı kurallardan çok daha etkili olabilir. Özellikle kurucular ya da başarılı yöneticilerin kişiliğine yönelik hikayeler, üyeleri güdüleyici rol oynar.  </a:t>
            </a:r>
            <a:endParaRPr lang="tr-TR" dirty="0"/>
          </a:p>
        </p:txBody>
      </p:sp>
    </p:spTree>
    <p:extLst>
      <p:ext uri="{BB962C8B-B14F-4D97-AF65-F5344CB8AC3E}">
        <p14:creationId xmlns:p14="http://schemas.microsoft.com/office/powerpoint/2010/main" val="2145950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314450" y="0"/>
            <a:ext cx="9429750" cy="6858000"/>
          </a:xfrm>
          <a:prstGeom prst="rect">
            <a:avLst/>
          </a:prstGeom>
        </p:spPr>
      </p:pic>
    </p:spTree>
    <p:extLst>
      <p:ext uri="{BB962C8B-B14F-4D97-AF65-F5344CB8AC3E}">
        <p14:creationId xmlns:p14="http://schemas.microsoft.com/office/powerpoint/2010/main" val="245966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Kahramanlar ve l</a:t>
            </a:r>
            <a:r>
              <a:rPr lang="tr-TR" dirty="0" smtClean="0">
                <a:solidFill>
                  <a:srgbClr val="FF0000"/>
                </a:solidFill>
                <a:latin typeface="Arial" charset="0"/>
                <a:ea typeface="Arial" charset="0"/>
                <a:cs typeface="Arial" charset="0"/>
              </a:rPr>
              <a:t>i</a:t>
            </a:r>
            <a:r>
              <a:rPr lang="tr-TR" dirty="0">
                <a:solidFill>
                  <a:srgbClr val="FF0000"/>
                </a:solidFill>
              </a:rPr>
              <a:t>derler</a:t>
            </a:r>
          </a:p>
        </p:txBody>
      </p:sp>
      <p:sp>
        <p:nvSpPr>
          <p:cNvPr id="3" name="İçerik Yer Tutucusu 2"/>
          <p:cNvSpPr>
            <a:spLocks noGrp="1"/>
          </p:cNvSpPr>
          <p:nvPr>
            <p:ph idx="1"/>
          </p:nvPr>
        </p:nvSpPr>
        <p:spPr/>
        <p:txBody>
          <a:bodyPr/>
          <a:lstStyle/>
          <a:p>
            <a:r>
              <a:rPr lang="tr-TR" dirty="0" smtClean="0"/>
              <a:t>Örgütün temel değer ve inançlarını kendi kişiliklerinde yansıtan modeller ya da temsilcilerdir. </a:t>
            </a:r>
            <a:endParaRPr lang="tr-TR" dirty="0"/>
          </a:p>
        </p:txBody>
      </p:sp>
    </p:spTree>
    <p:extLst>
      <p:ext uri="{BB962C8B-B14F-4D97-AF65-F5344CB8AC3E}">
        <p14:creationId xmlns:p14="http://schemas.microsoft.com/office/powerpoint/2010/main" val="1836125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Değerler</a:t>
            </a:r>
            <a:endParaRPr lang="tr-TR" dirty="0">
              <a:solidFill>
                <a:srgbClr val="FF0000"/>
              </a:solidFill>
            </a:endParaRPr>
          </a:p>
        </p:txBody>
      </p:sp>
      <p:sp>
        <p:nvSpPr>
          <p:cNvPr id="3" name="İçerik Yer Tutucusu 2"/>
          <p:cNvSpPr>
            <a:spLocks noGrp="1"/>
          </p:cNvSpPr>
          <p:nvPr>
            <p:ph idx="1"/>
          </p:nvPr>
        </p:nvSpPr>
        <p:spPr/>
        <p:txBody>
          <a:bodyPr/>
          <a:lstStyle/>
          <a:p>
            <a:endParaRPr lang="tr-TR" altLang="x-none" dirty="0" smtClean="0"/>
          </a:p>
          <a:p>
            <a:r>
              <a:rPr lang="tr-TR" altLang="x-none" dirty="0" smtClean="0"/>
              <a:t>Örgüt üyeleri </a:t>
            </a:r>
            <a:r>
              <a:rPr lang="tr-TR" altLang="x-none" dirty="0"/>
              <a:t>tarafından paylaşılan, nelerin iyi veya kötü, nelerin onaylanan veya onaylanmayan olduğunu belirleyen </a:t>
            </a:r>
            <a:r>
              <a:rPr lang="tr-TR" altLang="x-none" dirty="0" smtClean="0"/>
              <a:t>görüşlerdir.</a:t>
            </a:r>
          </a:p>
          <a:p>
            <a:r>
              <a:rPr lang="tr-TR" altLang="x-none" dirty="0" smtClean="0"/>
              <a:t>Kalite</a:t>
            </a:r>
            <a:r>
              <a:rPr lang="tr-TR" altLang="x-none" dirty="0"/>
              <a:t>, temizlik, iyi servis, </a:t>
            </a:r>
            <a:r>
              <a:rPr lang="tr-TR" altLang="x-none" dirty="0" smtClean="0"/>
              <a:t>müşterilere güler yüzlü davranmak, </a:t>
            </a:r>
            <a:r>
              <a:rPr lang="tr-TR" altLang="x-none" dirty="0"/>
              <a:t>örgütsel değerlere verilebilecek birkaç </a:t>
            </a:r>
            <a:r>
              <a:rPr lang="tr-TR" altLang="x-none" dirty="0" smtClean="0"/>
              <a:t>örnektir.</a:t>
            </a:r>
          </a:p>
          <a:p>
            <a:r>
              <a:rPr lang="tr-TR" altLang="x-none" dirty="0" smtClean="0"/>
              <a:t>Toplumsal </a:t>
            </a:r>
            <a:r>
              <a:rPr lang="tr-TR" altLang="x-none" dirty="0"/>
              <a:t>değerler konusunda olduğu gibi, örgütsel değerlere uyum da </a:t>
            </a:r>
            <a:r>
              <a:rPr lang="tr-TR" altLang="x-none" dirty="0" smtClean="0"/>
              <a:t>önemlidir.</a:t>
            </a:r>
          </a:p>
          <a:p>
            <a:r>
              <a:rPr lang="tr-TR" altLang="x-none" dirty="0" smtClean="0"/>
              <a:t>Bir örgütün </a:t>
            </a:r>
            <a:r>
              <a:rPr lang="tr-TR" altLang="x-none" dirty="0"/>
              <a:t>benimsenen bir üyesi olmak, değerleri benimseyip uymakla mümkündür.</a:t>
            </a:r>
          </a:p>
        </p:txBody>
      </p:sp>
    </p:spTree>
    <p:extLst>
      <p:ext uri="{BB962C8B-B14F-4D97-AF65-F5344CB8AC3E}">
        <p14:creationId xmlns:p14="http://schemas.microsoft.com/office/powerpoint/2010/main" val="5126700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Örgüt kültürünün etk</a:t>
            </a:r>
            <a:r>
              <a:rPr lang="tr-TR" dirty="0" smtClean="0">
                <a:solidFill>
                  <a:srgbClr val="FF0000"/>
                </a:solidFill>
                <a:latin typeface="Arial" charset="0"/>
                <a:ea typeface="Arial" charset="0"/>
                <a:cs typeface="Arial" charset="0"/>
              </a:rPr>
              <a:t>i</a:t>
            </a:r>
            <a:r>
              <a:rPr lang="tr-TR" dirty="0" smtClean="0">
                <a:solidFill>
                  <a:srgbClr val="FF0000"/>
                </a:solidFill>
              </a:rPr>
              <a:t>ler</a:t>
            </a:r>
            <a:r>
              <a:rPr lang="tr-TR" dirty="0" smtClean="0">
                <a:solidFill>
                  <a:srgbClr val="FF0000"/>
                </a:solidFill>
                <a:latin typeface="Arial" charset="0"/>
                <a:ea typeface="Arial" charset="0"/>
                <a:cs typeface="Arial" charset="0"/>
              </a:rPr>
              <a:t>i</a:t>
            </a:r>
            <a:r>
              <a:rPr lang="tr-TR" dirty="0" smtClean="0">
                <a:solidFill>
                  <a:srgbClr val="FF0000"/>
                </a:solidFill>
              </a:rPr>
              <a:t> ve sonuçları</a:t>
            </a:r>
            <a:endParaRPr lang="tr-TR" dirty="0">
              <a:solidFill>
                <a:srgbClr val="FF0000"/>
              </a:solidFill>
            </a:endParaRPr>
          </a:p>
        </p:txBody>
      </p:sp>
      <p:sp>
        <p:nvSpPr>
          <p:cNvPr id="3" name="İçerik Yer Tutucusu 2"/>
          <p:cNvSpPr>
            <a:spLocks noGrp="1"/>
          </p:cNvSpPr>
          <p:nvPr>
            <p:ph idx="1"/>
          </p:nvPr>
        </p:nvSpPr>
        <p:spPr/>
        <p:txBody>
          <a:bodyPr/>
          <a:lstStyle/>
          <a:p>
            <a:endParaRPr lang="tr-TR" dirty="0" smtClean="0"/>
          </a:p>
          <a:p>
            <a:r>
              <a:rPr lang="tr-TR" dirty="0" smtClean="0"/>
              <a:t>Rekabet avantajı ve finansal başarı</a:t>
            </a:r>
          </a:p>
          <a:p>
            <a:r>
              <a:rPr lang="tr-TR" dirty="0" smtClean="0"/>
              <a:t>Üretkenlik, kalite ve moral</a:t>
            </a:r>
          </a:p>
          <a:p>
            <a:r>
              <a:rPr lang="tr-TR" dirty="0" smtClean="0"/>
              <a:t>Yenilikçilik</a:t>
            </a:r>
          </a:p>
          <a:p>
            <a:r>
              <a:rPr lang="tr-TR" dirty="0" smtClean="0"/>
              <a:t>Birey-örgüt uyumu</a:t>
            </a:r>
          </a:p>
          <a:p>
            <a:r>
              <a:rPr lang="tr-TR" dirty="0" smtClean="0"/>
              <a:t>Liderlik faaliyetlerine yön verme</a:t>
            </a:r>
            <a:endParaRPr lang="tr-TR" dirty="0"/>
          </a:p>
        </p:txBody>
      </p:sp>
    </p:spTree>
    <p:extLst>
      <p:ext uri="{BB962C8B-B14F-4D97-AF65-F5344CB8AC3E}">
        <p14:creationId xmlns:p14="http://schemas.microsoft.com/office/powerpoint/2010/main" val="169680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Örgüt kültürü t</a:t>
            </a:r>
            <a:r>
              <a:rPr lang="tr-TR" dirty="0" smtClean="0">
                <a:solidFill>
                  <a:srgbClr val="FF0000"/>
                </a:solidFill>
                <a:latin typeface="Arial" charset="0"/>
                <a:ea typeface="Arial" charset="0"/>
                <a:cs typeface="Arial" charset="0"/>
              </a:rPr>
              <a:t>i</a:t>
            </a:r>
            <a:r>
              <a:rPr lang="tr-TR" dirty="0" smtClean="0">
                <a:solidFill>
                  <a:srgbClr val="FF0000"/>
                </a:solidFill>
              </a:rPr>
              <a:t>pler</a:t>
            </a:r>
            <a:r>
              <a:rPr lang="tr-TR" dirty="0" smtClean="0">
                <a:solidFill>
                  <a:srgbClr val="FF0000"/>
                </a:solidFill>
                <a:latin typeface="Arial" charset="0"/>
                <a:ea typeface="Arial" charset="0"/>
                <a:cs typeface="Arial" charset="0"/>
              </a:rPr>
              <a:t>i</a:t>
            </a:r>
            <a:endParaRPr lang="tr-TR" dirty="0">
              <a:solidFill>
                <a:srgbClr val="FF0000"/>
              </a:solidFill>
              <a:latin typeface="Arial" charset="0"/>
              <a:ea typeface="Arial" charset="0"/>
              <a:cs typeface="Arial" charset="0"/>
            </a:endParaRPr>
          </a:p>
        </p:txBody>
      </p:sp>
      <p:sp>
        <p:nvSpPr>
          <p:cNvPr id="3" name="İçerik Yer Tutucusu 2"/>
          <p:cNvSpPr>
            <a:spLocks noGrp="1"/>
          </p:cNvSpPr>
          <p:nvPr>
            <p:ph idx="1"/>
          </p:nvPr>
        </p:nvSpPr>
        <p:spPr/>
        <p:txBody>
          <a:bodyPr/>
          <a:lstStyle/>
          <a:p>
            <a:endParaRPr lang="tr-TR" dirty="0" smtClean="0"/>
          </a:p>
          <a:p>
            <a:r>
              <a:rPr lang="tr-TR" dirty="0" err="1" smtClean="0"/>
              <a:t>Ouchi’nin</a:t>
            </a:r>
            <a:r>
              <a:rPr lang="tr-TR" dirty="0" smtClean="0"/>
              <a:t> Z Teorisi</a:t>
            </a:r>
          </a:p>
          <a:p>
            <a:r>
              <a:rPr lang="tr-TR" dirty="0" err="1" smtClean="0"/>
              <a:t>Handy’nin</a:t>
            </a:r>
            <a:r>
              <a:rPr lang="tr-TR" dirty="0" smtClean="0"/>
              <a:t> Kültür Tipleri</a:t>
            </a:r>
          </a:p>
          <a:p>
            <a:r>
              <a:rPr lang="tr-TR" dirty="0" err="1" smtClean="0"/>
              <a:t>Cameron</a:t>
            </a:r>
            <a:r>
              <a:rPr lang="tr-TR" dirty="0" smtClean="0"/>
              <a:t> ve </a:t>
            </a:r>
            <a:r>
              <a:rPr lang="tr-TR" dirty="0" err="1" smtClean="0"/>
              <a:t>Quinn</a:t>
            </a:r>
            <a:r>
              <a:rPr lang="tr-TR" dirty="0" smtClean="0"/>
              <a:t> Yaklaşımı</a:t>
            </a:r>
          </a:p>
          <a:p>
            <a:endParaRPr lang="tr-TR" dirty="0"/>
          </a:p>
        </p:txBody>
      </p:sp>
    </p:spTree>
    <p:extLst>
      <p:ext uri="{BB962C8B-B14F-4D97-AF65-F5344CB8AC3E}">
        <p14:creationId xmlns:p14="http://schemas.microsoft.com/office/powerpoint/2010/main" val="1736066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FF0000"/>
                </a:solidFill>
              </a:rPr>
              <a:t>Ouch</a:t>
            </a:r>
            <a:r>
              <a:rPr lang="tr-TR" dirty="0" err="1" smtClean="0">
                <a:solidFill>
                  <a:srgbClr val="FF0000"/>
                </a:solidFill>
                <a:latin typeface="Arial" charset="0"/>
                <a:ea typeface="Arial" charset="0"/>
                <a:cs typeface="Arial" charset="0"/>
              </a:rPr>
              <a:t>i</a:t>
            </a:r>
            <a:r>
              <a:rPr lang="tr-TR" dirty="0" err="1" smtClean="0">
                <a:solidFill>
                  <a:srgbClr val="FF0000"/>
                </a:solidFill>
              </a:rPr>
              <a:t>’n</a:t>
            </a:r>
            <a:r>
              <a:rPr lang="tr-TR" dirty="0" err="1" smtClean="0">
                <a:solidFill>
                  <a:srgbClr val="FF0000"/>
                </a:solidFill>
                <a:latin typeface="Arial" charset="0"/>
                <a:ea typeface="Arial" charset="0"/>
                <a:cs typeface="Arial" charset="0"/>
              </a:rPr>
              <a:t>i</a:t>
            </a:r>
            <a:r>
              <a:rPr lang="tr-TR" dirty="0" err="1" smtClean="0">
                <a:solidFill>
                  <a:srgbClr val="FF0000"/>
                </a:solidFill>
              </a:rPr>
              <a:t>n</a:t>
            </a:r>
            <a:r>
              <a:rPr lang="tr-TR" dirty="0" smtClean="0">
                <a:solidFill>
                  <a:srgbClr val="FF0000"/>
                </a:solidFill>
              </a:rPr>
              <a:t> z teor</a:t>
            </a:r>
            <a:r>
              <a:rPr lang="tr-TR" dirty="0" smtClean="0">
                <a:solidFill>
                  <a:srgbClr val="FF0000"/>
                </a:solidFill>
                <a:latin typeface="Arial" charset="0"/>
                <a:ea typeface="Arial" charset="0"/>
                <a:cs typeface="Arial" charset="0"/>
              </a:rPr>
              <a:t>i</a:t>
            </a:r>
            <a:r>
              <a:rPr lang="tr-TR" dirty="0" smtClean="0">
                <a:solidFill>
                  <a:srgbClr val="FF0000"/>
                </a:solidFill>
              </a:rPr>
              <a:t>s</a:t>
            </a:r>
            <a:r>
              <a:rPr lang="tr-TR" dirty="0" smtClean="0">
                <a:solidFill>
                  <a:srgbClr val="FF0000"/>
                </a:solidFill>
                <a:latin typeface="Arial" charset="0"/>
                <a:ea typeface="Arial" charset="0"/>
                <a:cs typeface="Arial" charset="0"/>
              </a:rPr>
              <a:t>i</a:t>
            </a:r>
            <a:endParaRPr lang="tr-TR" dirty="0">
              <a:solidFill>
                <a:srgbClr val="FF0000"/>
              </a:solidFill>
              <a:latin typeface="Arial" charset="0"/>
              <a:ea typeface="Arial" charset="0"/>
              <a:cs typeface="Arial" charset="0"/>
            </a:endParaRPr>
          </a:p>
        </p:txBody>
      </p:sp>
      <p:pic>
        <p:nvPicPr>
          <p:cNvPr id="9" name="İçerik Yer Tutucusu 8"/>
          <p:cNvPicPr>
            <a:picLocks noGrp="1" noChangeAspect="1"/>
          </p:cNvPicPr>
          <p:nvPr>
            <p:ph idx="1"/>
          </p:nvPr>
        </p:nvPicPr>
        <p:blipFill>
          <a:blip r:embed="rId2"/>
          <a:stretch>
            <a:fillRect/>
          </a:stretch>
        </p:blipFill>
        <p:spPr>
          <a:xfrm>
            <a:off x="2468880" y="2120900"/>
            <a:ext cx="6895251" cy="4142740"/>
          </a:xfrm>
          <a:prstGeom prst="rect">
            <a:avLst/>
          </a:prstGeom>
        </p:spPr>
      </p:pic>
    </p:spTree>
    <p:extLst>
      <p:ext uri="{BB962C8B-B14F-4D97-AF65-F5344CB8AC3E}">
        <p14:creationId xmlns:p14="http://schemas.microsoft.com/office/powerpoint/2010/main" val="2136226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FF0000"/>
                </a:solidFill>
              </a:rPr>
              <a:t>Handy’n</a:t>
            </a:r>
            <a:r>
              <a:rPr lang="tr-TR" dirty="0" err="1" smtClean="0">
                <a:solidFill>
                  <a:srgbClr val="FF0000"/>
                </a:solidFill>
                <a:latin typeface="Arial" charset="0"/>
                <a:ea typeface="Arial" charset="0"/>
                <a:cs typeface="Arial" charset="0"/>
              </a:rPr>
              <a:t>i</a:t>
            </a:r>
            <a:r>
              <a:rPr lang="tr-TR" dirty="0" err="1" smtClean="0">
                <a:solidFill>
                  <a:srgbClr val="FF0000"/>
                </a:solidFill>
              </a:rPr>
              <a:t>n</a:t>
            </a:r>
            <a:r>
              <a:rPr lang="tr-TR" dirty="0" smtClean="0">
                <a:solidFill>
                  <a:srgbClr val="FF0000"/>
                </a:solidFill>
              </a:rPr>
              <a:t> kültür t</a:t>
            </a:r>
            <a:r>
              <a:rPr lang="tr-TR" dirty="0" smtClean="0">
                <a:solidFill>
                  <a:srgbClr val="FF0000"/>
                </a:solidFill>
                <a:latin typeface="Arial" charset="0"/>
                <a:ea typeface="Arial" charset="0"/>
                <a:cs typeface="Arial" charset="0"/>
              </a:rPr>
              <a:t>i</a:t>
            </a:r>
            <a:r>
              <a:rPr lang="tr-TR" dirty="0" smtClean="0">
                <a:solidFill>
                  <a:srgbClr val="FF0000"/>
                </a:solidFill>
              </a:rPr>
              <a:t>pler</a:t>
            </a:r>
            <a:r>
              <a:rPr lang="tr-TR" dirty="0" smtClean="0">
                <a:solidFill>
                  <a:srgbClr val="FF0000"/>
                </a:solidFill>
                <a:latin typeface="Arial" charset="0"/>
                <a:ea typeface="Arial" charset="0"/>
                <a:cs typeface="Arial" charset="0"/>
              </a:rPr>
              <a:t>i</a:t>
            </a:r>
            <a:endParaRPr lang="tr-TR" dirty="0">
              <a:solidFill>
                <a:srgbClr val="FF0000"/>
              </a:solidFill>
              <a:latin typeface="Arial" charset="0"/>
              <a:ea typeface="Arial" charset="0"/>
              <a:cs typeface="Arial" charset="0"/>
            </a:endParaRPr>
          </a:p>
        </p:txBody>
      </p:sp>
      <p:sp>
        <p:nvSpPr>
          <p:cNvPr id="3" name="İçerik Yer Tutucusu 2"/>
          <p:cNvSpPr>
            <a:spLocks noGrp="1"/>
          </p:cNvSpPr>
          <p:nvPr>
            <p:ph idx="1"/>
          </p:nvPr>
        </p:nvSpPr>
        <p:spPr/>
        <p:txBody>
          <a:bodyPr/>
          <a:lstStyle/>
          <a:p>
            <a:r>
              <a:rPr lang="tr-TR" dirty="0" smtClean="0"/>
              <a:t>Örgütler; yapıları, yönetim tarzları ve anlayışları açısından dört grupta toplanabilir.</a:t>
            </a:r>
          </a:p>
          <a:p>
            <a:pPr marL="617220" lvl="1" indent="-342900">
              <a:buFont typeface="+mj-lt"/>
              <a:buAutoNum type="arabicPeriod"/>
            </a:pPr>
            <a:endParaRPr lang="tr-TR" dirty="0" smtClean="0"/>
          </a:p>
          <a:p>
            <a:pPr marL="274320" lvl="1" indent="0">
              <a:buNone/>
            </a:pPr>
            <a:r>
              <a:rPr lang="tr-TR" b="1" dirty="0" smtClean="0">
                <a:solidFill>
                  <a:srgbClr val="FF0000"/>
                </a:solidFill>
              </a:rPr>
              <a:t>1. Güç Kültürü: </a:t>
            </a:r>
            <a:r>
              <a:rPr lang="tr-TR" dirty="0" smtClean="0"/>
              <a:t>Genellikle küçük aile işletmelerinde, ticari birliklerde ve bazı finans firmalarında görülür. Merkezi bir güç ve onun etrafında şekillenen bir ağ yapısı ile karakterize edilebilir. Tüm üniteler arasında bir ilişki vardır, ancak güç merkezdeki aktördedir. Örgütün etkinliği, güven ve empatiye dayanır. Çok az bürokrasi vardır. Çünkü her türlü yetki merkezdeki güçlü aktördedir. Bu tür kültürü olan bir örgüt, karar sistemleri çok hızlı olduğundan her türlü tehlike ve değişime süratle cevap verebilir. Ancak, ağın genişlemesi önemli bir sorundur ve çalışanlar hiçbir karar sisteminde yer almadığından, zamanla moral kayıpları ve örgütten ayrılmalar yaşanabilir. </a:t>
            </a:r>
            <a:endParaRPr lang="tr-TR" dirty="0"/>
          </a:p>
        </p:txBody>
      </p:sp>
    </p:spTree>
    <p:extLst>
      <p:ext uri="{BB962C8B-B14F-4D97-AF65-F5344CB8AC3E}">
        <p14:creationId xmlns:p14="http://schemas.microsoft.com/office/powerpoint/2010/main" val="1024876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Handy’n</a:t>
            </a:r>
            <a:r>
              <a:rPr lang="tr-TR" dirty="0" err="1">
                <a:solidFill>
                  <a:srgbClr val="FF0000"/>
                </a:solidFill>
                <a:latin typeface="Arial" charset="0"/>
                <a:ea typeface="Arial" charset="0"/>
                <a:cs typeface="Arial" charset="0"/>
              </a:rPr>
              <a:t>i</a:t>
            </a:r>
            <a:r>
              <a:rPr lang="tr-TR" dirty="0" err="1">
                <a:solidFill>
                  <a:srgbClr val="FF0000"/>
                </a:solidFill>
              </a:rPr>
              <a:t>n</a:t>
            </a:r>
            <a:r>
              <a:rPr lang="tr-TR" dirty="0">
                <a:solidFill>
                  <a:srgbClr val="FF0000"/>
                </a:solidFill>
              </a:rPr>
              <a:t> kültür t</a:t>
            </a:r>
            <a:r>
              <a:rPr lang="tr-TR" dirty="0">
                <a:solidFill>
                  <a:srgbClr val="FF0000"/>
                </a:solidFill>
                <a:latin typeface="Arial" charset="0"/>
                <a:ea typeface="Arial" charset="0"/>
                <a:cs typeface="Arial" charset="0"/>
              </a:rPr>
              <a:t>i</a:t>
            </a:r>
            <a:r>
              <a:rPr lang="tr-TR" dirty="0">
                <a:solidFill>
                  <a:srgbClr val="FF0000"/>
                </a:solidFill>
              </a:rPr>
              <a:t>pler</a:t>
            </a:r>
            <a:r>
              <a:rPr lang="tr-TR" dirty="0">
                <a:solidFill>
                  <a:srgbClr val="FF0000"/>
                </a:solidFill>
                <a:latin typeface="Arial" charset="0"/>
                <a:ea typeface="Arial" charset="0"/>
                <a:cs typeface="Arial" charset="0"/>
              </a:rPr>
              <a:t>i</a:t>
            </a:r>
            <a:endParaRPr lang="tr-TR" dirty="0">
              <a:solidFill>
                <a:srgbClr val="FF0000"/>
              </a:solidFill>
            </a:endParaRPr>
          </a:p>
        </p:txBody>
      </p:sp>
      <p:sp>
        <p:nvSpPr>
          <p:cNvPr id="3" name="İçerik Yer Tutucusu 2"/>
          <p:cNvSpPr>
            <a:spLocks noGrp="1"/>
          </p:cNvSpPr>
          <p:nvPr>
            <p:ph idx="1"/>
          </p:nvPr>
        </p:nvSpPr>
        <p:spPr/>
        <p:txBody>
          <a:bodyPr>
            <a:normAutofit lnSpcReduction="10000"/>
          </a:bodyPr>
          <a:lstStyle/>
          <a:p>
            <a:pPr marL="617220" marR="0" lvl="1" indent="-342900" defTabSz="914400" eaLnBrk="1" fontAlgn="auto" latinLnBrk="0" hangingPunct="1">
              <a:lnSpc>
                <a:spcPct val="100000"/>
              </a:lnSpc>
              <a:spcBef>
                <a:spcPts val="0"/>
              </a:spcBef>
              <a:spcAft>
                <a:spcPts val="0"/>
              </a:spcAft>
              <a:buClrTx/>
              <a:buSzTx/>
              <a:buFont typeface="+mj-lt"/>
              <a:buNone/>
              <a:tabLst/>
              <a:defRPr/>
            </a:pPr>
            <a:endParaRPr lang="tr-TR" b="1" dirty="0" smtClean="0">
              <a:solidFill>
                <a:srgbClr val="FF0000"/>
              </a:solidFill>
            </a:endParaRPr>
          </a:p>
          <a:p>
            <a:pPr marL="617220" marR="0" lvl="1" indent="-342900" defTabSz="914400" eaLnBrk="1" fontAlgn="auto" latinLnBrk="0" hangingPunct="1">
              <a:lnSpc>
                <a:spcPct val="100000"/>
              </a:lnSpc>
              <a:spcBef>
                <a:spcPts val="0"/>
              </a:spcBef>
              <a:spcAft>
                <a:spcPts val="0"/>
              </a:spcAft>
              <a:buClrTx/>
              <a:buSzTx/>
              <a:buFont typeface="+mj-lt"/>
              <a:buNone/>
              <a:tabLst/>
              <a:defRPr/>
            </a:pPr>
            <a:r>
              <a:rPr lang="tr-TR" b="1" dirty="0" smtClean="0">
                <a:solidFill>
                  <a:srgbClr val="FF0000"/>
                </a:solidFill>
              </a:rPr>
              <a:t>	2. Rol Kültürü: </a:t>
            </a:r>
            <a:r>
              <a:rPr lang="tr-TR" dirty="0" smtClean="0"/>
              <a:t>Çoğu zaman bürokrasi olarak da görülür. Bu kültürde, örgütü ayakta tutan, belirli rolleri oynayan bölümler veya aktörler vardır: Finans departmanı, üretim departmanı ya da yönetim gibi. İş tanımları, iletişim süreçleri ve normlar çok iyi tanımlanmıştır ve tüm bölümler bu tanımlı rolleri yerine getirirler. Bölümler arası koordinasyon üst yönetim tarafından sağlanır. Bu nedenle, rol tanımları bu rolleri yerine getiren bireylerden daha önemlidir. Roller çok iyi tanımlanmıştır ve bireyler sadece bu rolleri oynar. Kural ve prosedürlere tam bir bağlılık vardır. Rol kültürü örgütleri durağan bir çevrede başarılı olabilir ancak çevrenin hızlı değiştiği ortamlarda yaşayamazlar.  Çünkü bu tür kültürler, değişmeleri gerektiğini fark edemezler ve bu yüzden çevreye tepki vermede geç kalırlar.</a:t>
            </a:r>
            <a:endParaRPr lang="tr-TR" dirty="0"/>
          </a:p>
        </p:txBody>
      </p:sp>
    </p:spTree>
    <p:extLst>
      <p:ext uri="{BB962C8B-B14F-4D97-AF65-F5344CB8AC3E}">
        <p14:creationId xmlns:p14="http://schemas.microsoft.com/office/powerpoint/2010/main" val="173796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Kültürün özell</a:t>
            </a:r>
            <a:r>
              <a:rPr lang="tr-TR" dirty="0">
                <a:latin typeface="Arial" charset="0"/>
                <a:ea typeface="Arial" charset="0"/>
                <a:cs typeface="Arial" charset="0"/>
              </a:rPr>
              <a:t>i</a:t>
            </a:r>
            <a:r>
              <a:rPr lang="tr-TR" dirty="0"/>
              <a:t>kler</a:t>
            </a:r>
            <a:r>
              <a:rPr lang="tr-TR" dirty="0">
                <a:latin typeface="Arial" charset="0"/>
                <a:ea typeface="Arial" charset="0"/>
                <a:cs typeface="Arial" charset="0"/>
              </a:rPr>
              <a:t>i</a:t>
            </a:r>
            <a:endParaRPr lang="tr-TR" dirty="0"/>
          </a:p>
        </p:txBody>
      </p:sp>
      <p:sp>
        <p:nvSpPr>
          <p:cNvPr id="3" name="İçerik Yer Tutucusu 2"/>
          <p:cNvSpPr>
            <a:spLocks noGrp="1"/>
          </p:cNvSpPr>
          <p:nvPr>
            <p:ph idx="1"/>
          </p:nvPr>
        </p:nvSpPr>
        <p:spPr/>
        <p:txBody>
          <a:bodyPr>
            <a:normAutofit fontScale="77500" lnSpcReduction="20000"/>
          </a:bodyPr>
          <a:lstStyle/>
          <a:p>
            <a:r>
              <a:rPr lang="tr-TR" b="1" dirty="0" smtClean="0">
                <a:solidFill>
                  <a:srgbClr val="FF0000"/>
                </a:solidFill>
              </a:rPr>
              <a:t>Tarihsellik:</a:t>
            </a:r>
            <a:r>
              <a:rPr lang="tr-TR" dirty="0" smtClean="0"/>
              <a:t> Kültürler, tarihten ayrı düşünülemezler. Bir kültürün oluşması için insanların bir arada yaşaması, bazı şeyleri paylaşması, zorluklara göğüs germesi ve çözüm bulması, birbirleriyle etkileşime geçmesi gerekir. Dolayısıyla kültür, bir grup insanın uzun bir süreçte fiziksel, sosyal, politik ve ekonomik meselelerle uğraşmalarının sonucunda ortaya çıkan bir olgudur. </a:t>
            </a:r>
          </a:p>
          <a:p>
            <a:endParaRPr lang="tr-TR" b="1" dirty="0" smtClean="0">
              <a:solidFill>
                <a:srgbClr val="FF0000"/>
              </a:solidFill>
            </a:endParaRPr>
          </a:p>
          <a:p>
            <a:r>
              <a:rPr lang="tr-TR" b="1" dirty="0" err="1" smtClean="0">
                <a:solidFill>
                  <a:srgbClr val="FF0000"/>
                </a:solidFill>
              </a:rPr>
              <a:t>Semboliklik</a:t>
            </a:r>
            <a:r>
              <a:rPr lang="tr-TR" b="1" dirty="0" smtClean="0">
                <a:solidFill>
                  <a:srgbClr val="FF0000"/>
                </a:solidFill>
              </a:rPr>
              <a:t>:</a:t>
            </a:r>
            <a:r>
              <a:rPr lang="tr-TR" dirty="0" smtClean="0"/>
              <a:t> Kültürler, çeşitli sembollere ve anlamlandırmalara dayanırlar. Semboller, kültürün anlaşılmasında oldukça önemli bir rol oynarlar. Öyle ki çoğu zaman kültürün görünen yüzü sadece sembollerdir. </a:t>
            </a:r>
          </a:p>
          <a:p>
            <a:endParaRPr lang="tr-TR" dirty="0"/>
          </a:p>
          <a:p>
            <a:r>
              <a:rPr lang="tr-TR" b="1" dirty="0" smtClean="0">
                <a:solidFill>
                  <a:srgbClr val="FF0000"/>
                </a:solidFill>
              </a:rPr>
              <a:t>Dinamizm: </a:t>
            </a:r>
            <a:r>
              <a:rPr lang="tr-TR" dirty="0" smtClean="0"/>
              <a:t>Kültürler devamlılık yaratıp uzun nesiller boyunca varlıklarını sürdürseler bile asla durgun değillerdir. Aksine oldukça dinamiktirler. Hızları farklı olsa da zaman içinde değişirler. Bu değişimin birçok nedeninden bahsedilebilir. Ancak, yeni üyelerin gruba dahil olması, yenilikçilik, yaratıcılık ya da diğer kültürlerle etkileşim gibi nedenler değişimin kaynağı olabilir. </a:t>
            </a:r>
            <a:endParaRPr lang="tr-TR" dirty="0"/>
          </a:p>
        </p:txBody>
      </p:sp>
    </p:spTree>
    <p:extLst>
      <p:ext uri="{BB962C8B-B14F-4D97-AF65-F5344CB8AC3E}">
        <p14:creationId xmlns:p14="http://schemas.microsoft.com/office/powerpoint/2010/main" val="495014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Handy’n</a:t>
            </a:r>
            <a:r>
              <a:rPr lang="tr-TR" dirty="0" err="1">
                <a:solidFill>
                  <a:srgbClr val="FF0000"/>
                </a:solidFill>
                <a:latin typeface="Arial" charset="0"/>
                <a:ea typeface="Arial" charset="0"/>
                <a:cs typeface="Arial" charset="0"/>
              </a:rPr>
              <a:t>i</a:t>
            </a:r>
            <a:r>
              <a:rPr lang="tr-TR" dirty="0" err="1">
                <a:solidFill>
                  <a:srgbClr val="FF0000"/>
                </a:solidFill>
              </a:rPr>
              <a:t>n</a:t>
            </a:r>
            <a:r>
              <a:rPr lang="tr-TR" dirty="0">
                <a:solidFill>
                  <a:srgbClr val="FF0000"/>
                </a:solidFill>
              </a:rPr>
              <a:t> kültür t</a:t>
            </a:r>
            <a:r>
              <a:rPr lang="tr-TR" dirty="0">
                <a:solidFill>
                  <a:srgbClr val="FF0000"/>
                </a:solidFill>
                <a:latin typeface="Arial" charset="0"/>
                <a:ea typeface="Arial" charset="0"/>
                <a:cs typeface="Arial" charset="0"/>
              </a:rPr>
              <a:t>i</a:t>
            </a:r>
            <a:r>
              <a:rPr lang="tr-TR" dirty="0">
                <a:solidFill>
                  <a:srgbClr val="FF0000"/>
                </a:solidFill>
              </a:rPr>
              <a:t>pler</a:t>
            </a:r>
            <a:r>
              <a:rPr lang="tr-TR" dirty="0">
                <a:solidFill>
                  <a:srgbClr val="FF0000"/>
                </a:solidFill>
                <a:latin typeface="Arial" charset="0"/>
                <a:ea typeface="Arial" charset="0"/>
                <a:cs typeface="Arial" charset="0"/>
              </a:rPr>
              <a:t>i</a:t>
            </a:r>
            <a:endParaRPr lang="tr-TR" dirty="0">
              <a:solidFill>
                <a:srgbClr val="FF0000"/>
              </a:solidFill>
            </a:endParaRPr>
          </a:p>
        </p:txBody>
      </p:sp>
      <p:sp>
        <p:nvSpPr>
          <p:cNvPr id="3" name="İçerik Yer Tutucusu 2"/>
          <p:cNvSpPr>
            <a:spLocks noGrp="1"/>
          </p:cNvSpPr>
          <p:nvPr>
            <p:ph idx="1"/>
          </p:nvPr>
        </p:nvSpPr>
        <p:spPr/>
        <p:txBody>
          <a:bodyPr>
            <a:normAutofit/>
          </a:bodyPr>
          <a:lstStyle/>
          <a:p>
            <a:pPr marL="274320" lvl="1" indent="0">
              <a:lnSpc>
                <a:spcPct val="100000"/>
              </a:lnSpc>
              <a:spcBef>
                <a:spcPts val="0"/>
              </a:spcBef>
              <a:spcAft>
                <a:spcPts val="0"/>
              </a:spcAft>
              <a:buClrTx/>
              <a:buSzTx/>
              <a:buNone/>
            </a:pPr>
            <a:endParaRPr lang="tr-TR" b="1" dirty="0">
              <a:solidFill>
                <a:srgbClr val="FF0000"/>
              </a:solidFill>
            </a:endParaRPr>
          </a:p>
          <a:p>
            <a:pPr marL="274320" lvl="1" indent="0">
              <a:lnSpc>
                <a:spcPct val="100000"/>
              </a:lnSpc>
              <a:spcBef>
                <a:spcPts val="0"/>
              </a:spcBef>
              <a:spcAft>
                <a:spcPts val="0"/>
              </a:spcAft>
              <a:buClrTx/>
              <a:buSzTx/>
              <a:buNone/>
            </a:pPr>
            <a:r>
              <a:rPr lang="tr-TR" b="1" dirty="0" smtClean="0">
                <a:solidFill>
                  <a:srgbClr val="FF0000"/>
                </a:solidFill>
              </a:rPr>
              <a:t>3</a:t>
            </a:r>
            <a:r>
              <a:rPr lang="tr-TR" b="1" dirty="0">
                <a:solidFill>
                  <a:srgbClr val="FF0000"/>
                </a:solidFill>
              </a:rPr>
              <a:t>. Görev Kültürü:  </a:t>
            </a:r>
            <a:r>
              <a:rPr lang="tr-TR" dirty="0"/>
              <a:t>Bu kültür, iş ve proje temellidir. Görev kültüründe doğru insan doğru </a:t>
            </a:r>
            <a:r>
              <a:rPr lang="tr-TR" dirty="0" smtClean="0"/>
              <a:t>yere </a:t>
            </a:r>
            <a:r>
              <a:rPr lang="tr-TR" dirty="0"/>
              <a:t>getirilir, gereken kaynaklar sağlanır ve kişilere bunlarla faaliyetleri yürütmede yetki verilir. Bu kültürde etkileme, bireysel ya da pozisyon gücünden ziyade uzmanlık gücündedir. Görev kültürü oldukça esnektir. Belirli maksatlarla gruplar, proje takımları ya da görev kuvvetleri oluşturulabilir, dağıtılabilir veya tekrar oluşturulabilir. Dolayısıyla bu tür bir kültür, esneklik ihtiyacının yüksek olduğu çevrelerde faaliyet gösteren işletmeler için uygundur. Ancak bu kültürde kontrol zordur. </a:t>
            </a:r>
          </a:p>
        </p:txBody>
      </p:sp>
    </p:spTree>
    <p:extLst>
      <p:ext uri="{BB962C8B-B14F-4D97-AF65-F5344CB8AC3E}">
        <p14:creationId xmlns:p14="http://schemas.microsoft.com/office/powerpoint/2010/main" val="1367116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Handy’n</a:t>
            </a:r>
            <a:r>
              <a:rPr lang="tr-TR" dirty="0" err="1">
                <a:solidFill>
                  <a:srgbClr val="FF0000"/>
                </a:solidFill>
                <a:latin typeface="Arial" charset="0"/>
                <a:ea typeface="Arial" charset="0"/>
                <a:cs typeface="Arial" charset="0"/>
              </a:rPr>
              <a:t>i</a:t>
            </a:r>
            <a:r>
              <a:rPr lang="tr-TR" dirty="0" err="1">
                <a:solidFill>
                  <a:srgbClr val="FF0000"/>
                </a:solidFill>
              </a:rPr>
              <a:t>n</a:t>
            </a:r>
            <a:r>
              <a:rPr lang="tr-TR" dirty="0">
                <a:solidFill>
                  <a:srgbClr val="FF0000"/>
                </a:solidFill>
              </a:rPr>
              <a:t> kültür t</a:t>
            </a:r>
            <a:r>
              <a:rPr lang="tr-TR" dirty="0">
                <a:solidFill>
                  <a:srgbClr val="FF0000"/>
                </a:solidFill>
                <a:latin typeface="Arial" charset="0"/>
                <a:ea typeface="Arial" charset="0"/>
                <a:cs typeface="Arial" charset="0"/>
              </a:rPr>
              <a:t>i</a:t>
            </a:r>
            <a:r>
              <a:rPr lang="tr-TR" dirty="0">
                <a:solidFill>
                  <a:srgbClr val="FF0000"/>
                </a:solidFill>
              </a:rPr>
              <a:t>pler</a:t>
            </a:r>
            <a:r>
              <a:rPr lang="tr-TR" dirty="0">
                <a:solidFill>
                  <a:srgbClr val="FF0000"/>
                </a:solidFill>
                <a:latin typeface="Arial" charset="0"/>
                <a:ea typeface="Arial" charset="0"/>
                <a:cs typeface="Arial" charset="0"/>
              </a:rPr>
              <a:t>i</a:t>
            </a:r>
            <a:endParaRPr lang="tr-TR" dirty="0">
              <a:solidFill>
                <a:srgbClr val="FF0000"/>
              </a:solidFill>
            </a:endParaRPr>
          </a:p>
        </p:txBody>
      </p:sp>
      <p:sp>
        <p:nvSpPr>
          <p:cNvPr id="3" name="İçerik Yer Tutucusu 2"/>
          <p:cNvSpPr>
            <a:spLocks noGrp="1"/>
          </p:cNvSpPr>
          <p:nvPr>
            <p:ph idx="1"/>
          </p:nvPr>
        </p:nvSpPr>
        <p:spPr/>
        <p:txBody>
          <a:bodyPr/>
          <a:lstStyle/>
          <a:p>
            <a:pPr marL="274320" lvl="1" indent="0">
              <a:buNone/>
            </a:pPr>
            <a:endParaRPr lang="tr-TR" b="1" dirty="0" smtClean="0">
              <a:solidFill>
                <a:srgbClr val="FF0000"/>
              </a:solidFill>
            </a:endParaRPr>
          </a:p>
          <a:p>
            <a:pPr marL="274320" lvl="1" indent="0">
              <a:buNone/>
            </a:pPr>
            <a:endParaRPr lang="tr-TR" b="1" dirty="0">
              <a:solidFill>
                <a:srgbClr val="FF0000"/>
              </a:solidFill>
            </a:endParaRPr>
          </a:p>
          <a:p>
            <a:pPr marL="274320" lvl="1" indent="0">
              <a:buNone/>
            </a:pPr>
            <a:r>
              <a:rPr lang="tr-TR" b="1" dirty="0" smtClean="0">
                <a:solidFill>
                  <a:srgbClr val="FF0000"/>
                </a:solidFill>
              </a:rPr>
              <a:t>4. Birey Kültürü:</a:t>
            </a:r>
            <a:r>
              <a:rPr lang="tr-TR" dirty="0" smtClean="0"/>
              <a:t> Bu kültürde, birey merkezi konumdadır. Eğer bir yapı ya da örgüt varsa bunun varlık nedeni, içerisinde yer alan bireylere hizmet etmektir. Dolayısıyla birey kültüründe, bireylerin örgüte hizmeti yerine, örgütün bireye hizmeti düşüncesi yer alır. Bu tür kültürlerin olduğu örgütlerde bireylerin üyeliği tamamen kendi isteklerine bağlıdır. Hukuk büroları, mimarlık firmaları, danışmanlık firmaları birey kültürüne örnek verilebilir. </a:t>
            </a:r>
            <a:endParaRPr lang="tr-TR" dirty="0"/>
          </a:p>
        </p:txBody>
      </p:sp>
    </p:spTree>
    <p:extLst>
      <p:ext uri="{BB962C8B-B14F-4D97-AF65-F5344CB8AC3E}">
        <p14:creationId xmlns:p14="http://schemas.microsoft.com/office/powerpoint/2010/main" val="481554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9848" y="484632"/>
            <a:ext cx="10058400" cy="1158431"/>
          </a:xfrm>
        </p:spPr>
        <p:txBody>
          <a:bodyPr>
            <a:normAutofit fontScale="90000"/>
          </a:bodyPr>
          <a:lstStyle/>
          <a:p>
            <a:r>
              <a:rPr lang="tr-TR" dirty="0" smtClean="0"/>
              <a:t/>
            </a:r>
            <a:br>
              <a:rPr lang="tr-TR" dirty="0" smtClean="0"/>
            </a:br>
            <a:r>
              <a:rPr lang="tr-TR" dirty="0" err="1" smtClean="0">
                <a:solidFill>
                  <a:srgbClr val="FF0000"/>
                </a:solidFill>
              </a:rPr>
              <a:t>Cameron</a:t>
            </a:r>
            <a:r>
              <a:rPr lang="tr-TR" dirty="0" smtClean="0">
                <a:solidFill>
                  <a:srgbClr val="FF0000"/>
                </a:solidFill>
              </a:rPr>
              <a:t> </a:t>
            </a:r>
            <a:r>
              <a:rPr lang="tr-TR" dirty="0">
                <a:solidFill>
                  <a:srgbClr val="FF0000"/>
                </a:solidFill>
              </a:rPr>
              <a:t>ve </a:t>
            </a:r>
            <a:r>
              <a:rPr lang="tr-TR" dirty="0" err="1">
                <a:solidFill>
                  <a:srgbClr val="FF0000"/>
                </a:solidFill>
              </a:rPr>
              <a:t>Qu</a:t>
            </a:r>
            <a:r>
              <a:rPr lang="tr-TR" dirty="0" err="1">
                <a:solidFill>
                  <a:srgbClr val="FF0000"/>
                </a:solidFill>
                <a:latin typeface="Arial" charset="0"/>
                <a:ea typeface="Arial" charset="0"/>
                <a:cs typeface="Arial" charset="0"/>
              </a:rPr>
              <a:t>i</a:t>
            </a:r>
            <a:r>
              <a:rPr lang="tr-TR" dirty="0" err="1">
                <a:solidFill>
                  <a:srgbClr val="FF0000"/>
                </a:solidFill>
              </a:rPr>
              <a:t>nn</a:t>
            </a:r>
            <a:r>
              <a:rPr lang="tr-TR" dirty="0">
                <a:solidFill>
                  <a:srgbClr val="FF0000"/>
                </a:solidFill>
              </a:rPr>
              <a:t> Yaklaşımı</a:t>
            </a:r>
            <a:r>
              <a:rPr lang="tr-TR" dirty="0"/>
              <a:t/>
            </a:r>
            <a:br>
              <a:rPr lang="tr-TR" dirty="0"/>
            </a:br>
            <a:endParaRPr lang="tr-TR" dirty="0"/>
          </a:p>
        </p:txBody>
      </p:sp>
      <p:pic>
        <p:nvPicPr>
          <p:cNvPr id="4" name="İçerik Yer Tutucusu 3"/>
          <p:cNvPicPr>
            <a:picLocks noGrp="1" noChangeAspect="1"/>
          </p:cNvPicPr>
          <p:nvPr>
            <p:ph idx="1"/>
          </p:nvPr>
        </p:nvPicPr>
        <p:blipFill>
          <a:blip r:embed="rId2"/>
          <a:stretch>
            <a:fillRect/>
          </a:stretch>
        </p:blipFill>
        <p:spPr>
          <a:xfrm>
            <a:off x="1219200" y="1885950"/>
            <a:ext cx="7753350" cy="4286250"/>
          </a:xfrm>
          <a:prstGeom prst="rect">
            <a:avLst/>
          </a:prstGeom>
        </p:spPr>
      </p:pic>
    </p:spTree>
    <p:extLst>
      <p:ext uri="{BB962C8B-B14F-4D97-AF65-F5344CB8AC3E}">
        <p14:creationId xmlns:p14="http://schemas.microsoft.com/office/powerpoint/2010/main" val="505577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Cameron</a:t>
            </a:r>
            <a:r>
              <a:rPr lang="tr-TR" dirty="0">
                <a:solidFill>
                  <a:srgbClr val="FF0000"/>
                </a:solidFill>
              </a:rPr>
              <a:t> ve </a:t>
            </a:r>
            <a:r>
              <a:rPr lang="tr-TR" dirty="0" err="1">
                <a:solidFill>
                  <a:srgbClr val="FF0000"/>
                </a:solidFill>
              </a:rPr>
              <a:t>Qu</a:t>
            </a:r>
            <a:r>
              <a:rPr lang="tr-TR" dirty="0" err="1">
                <a:solidFill>
                  <a:srgbClr val="FF0000"/>
                </a:solidFill>
                <a:latin typeface="Arial" charset="0"/>
                <a:ea typeface="Arial" charset="0"/>
                <a:cs typeface="Arial" charset="0"/>
              </a:rPr>
              <a:t>i</a:t>
            </a:r>
            <a:r>
              <a:rPr lang="tr-TR" dirty="0" err="1">
                <a:solidFill>
                  <a:srgbClr val="FF0000"/>
                </a:solidFill>
              </a:rPr>
              <a:t>nn</a:t>
            </a:r>
            <a:r>
              <a:rPr lang="tr-TR" dirty="0">
                <a:solidFill>
                  <a:srgbClr val="FF0000"/>
                </a:solidFill>
              </a:rPr>
              <a:t> Yaklaşımı</a:t>
            </a:r>
          </a:p>
        </p:txBody>
      </p:sp>
      <p:sp>
        <p:nvSpPr>
          <p:cNvPr id="3" name="İçerik Yer Tutucusu 2"/>
          <p:cNvSpPr>
            <a:spLocks noGrp="1"/>
          </p:cNvSpPr>
          <p:nvPr>
            <p:ph idx="1"/>
          </p:nvPr>
        </p:nvSpPr>
        <p:spPr/>
        <p:txBody>
          <a:bodyPr/>
          <a:lstStyle/>
          <a:p>
            <a:pPr marL="457200" indent="-457200">
              <a:buFont typeface="+mj-lt"/>
              <a:buAutoNum type="arabicPeriod"/>
            </a:pPr>
            <a:r>
              <a:rPr lang="tr-TR" b="1" dirty="0" smtClean="0">
                <a:solidFill>
                  <a:srgbClr val="FF0000"/>
                </a:solidFill>
              </a:rPr>
              <a:t>Hiyerarşi Kültürü: </a:t>
            </a:r>
            <a:r>
              <a:rPr lang="tr-TR" dirty="0" err="1" smtClean="0"/>
              <a:t>Max</a:t>
            </a:r>
            <a:r>
              <a:rPr lang="tr-TR" dirty="0" smtClean="0"/>
              <a:t> </a:t>
            </a:r>
            <a:r>
              <a:rPr lang="tr-TR" dirty="0" err="1" smtClean="0"/>
              <a:t>Weber’in</a:t>
            </a:r>
            <a:r>
              <a:rPr lang="tr-TR" dirty="0" smtClean="0"/>
              <a:t> bürokrasi kavramı ile çok yakından ilişkilidir. Hiyerarşik kültürde, kurallar, uzmanlaşma, yönetici sınıfı, sıkı bir hiyerarşik yapı ve hesap verme anlayışı vardır. 1960’lara kadar bu anlayış oldukça başarılı olmuştur. Birçok </a:t>
            </a:r>
            <a:r>
              <a:rPr lang="tr-TR" dirty="0" err="1" smtClean="0"/>
              <a:t>fast-food</a:t>
            </a:r>
            <a:r>
              <a:rPr lang="tr-TR" dirty="0" smtClean="0"/>
              <a:t> firması (</a:t>
            </a:r>
            <a:r>
              <a:rPr lang="tr-TR" dirty="0" err="1" smtClean="0"/>
              <a:t>McDonald’s</a:t>
            </a:r>
            <a:r>
              <a:rPr lang="tr-TR" dirty="0" smtClean="0"/>
              <a:t> gibi), otomobil üreticisi (Ford gibi), havayolu şirketi ya da banka, hiyerarşi kültürü ile oldukça başarılı olmuştur. Hiyerarşi kültüründe prosedürler ve kurallar her şeydir. Bireylerin yapacağı işler kesin ve net süreçlerle tanımlanmıştır. Örgütün uzun dönemli odağı istikrar, tahmin edilebilirlik ve verimlilik üzerinedir.</a:t>
            </a:r>
          </a:p>
        </p:txBody>
      </p:sp>
    </p:spTree>
    <p:extLst>
      <p:ext uri="{BB962C8B-B14F-4D97-AF65-F5344CB8AC3E}">
        <p14:creationId xmlns:p14="http://schemas.microsoft.com/office/powerpoint/2010/main" val="628464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Cameron</a:t>
            </a:r>
            <a:r>
              <a:rPr lang="tr-TR" dirty="0">
                <a:solidFill>
                  <a:srgbClr val="FF0000"/>
                </a:solidFill>
              </a:rPr>
              <a:t> ve </a:t>
            </a:r>
            <a:r>
              <a:rPr lang="tr-TR" dirty="0" err="1">
                <a:solidFill>
                  <a:srgbClr val="FF0000"/>
                </a:solidFill>
              </a:rPr>
              <a:t>Qu</a:t>
            </a:r>
            <a:r>
              <a:rPr lang="tr-TR" dirty="0" err="1">
                <a:solidFill>
                  <a:srgbClr val="FF0000"/>
                </a:solidFill>
                <a:latin typeface="Arial" charset="0"/>
                <a:ea typeface="Arial" charset="0"/>
                <a:cs typeface="Arial" charset="0"/>
              </a:rPr>
              <a:t>i</a:t>
            </a:r>
            <a:r>
              <a:rPr lang="tr-TR" dirty="0" err="1">
                <a:solidFill>
                  <a:srgbClr val="FF0000"/>
                </a:solidFill>
              </a:rPr>
              <a:t>nn</a:t>
            </a:r>
            <a:r>
              <a:rPr lang="tr-TR" dirty="0">
                <a:solidFill>
                  <a:srgbClr val="FF0000"/>
                </a:solidFill>
              </a:rPr>
              <a:t> Yaklaşımı</a:t>
            </a:r>
          </a:p>
        </p:txBody>
      </p:sp>
      <p:sp>
        <p:nvSpPr>
          <p:cNvPr id="3" name="İçerik Yer Tutucusu 2"/>
          <p:cNvSpPr>
            <a:spLocks noGrp="1"/>
          </p:cNvSpPr>
          <p:nvPr>
            <p:ph idx="1"/>
          </p:nvPr>
        </p:nvSpPr>
        <p:spPr/>
        <p:txBody>
          <a:bodyPr/>
          <a:lstStyle/>
          <a:p>
            <a:pPr marL="457200" indent="-457200">
              <a:buFont typeface="+mj-lt"/>
              <a:buAutoNum type="arabicPeriod" startAt="2"/>
            </a:pPr>
            <a:r>
              <a:rPr lang="tr-TR" b="1" dirty="0" smtClean="0">
                <a:solidFill>
                  <a:srgbClr val="FF0000"/>
                </a:solidFill>
              </a:rPr>
              <a:t>Pazar (Piyasa) Kültürü:  </a:t>
            </a:r>
            <a:r>
              <a:rPr lang="tr-TR" dirty="0" smtClean="0"/>
              <a:t>1960’lardan itibaren hiyerarşi kültürü yerine Pazar kültürü öne çıkmaya başlamıştır. Bu</a:t>
            </a:r>
            <a:r>
              <a:rPr lang="tr-TR" dirty="0"/>
              <a:t>  kültürde  örgüt  başarısı </a:t>
            </a:r>
            <a:r>
              <a:rPr lang="tr-TR" dirty="0" smtClean="0"/>
              <a:t>değerlendirilirken </a:t>
            </a:r>
            <a:r>
              <a:rPr lang="tr-TR" dirty="0"/>
              <a:t>piyasa </a:t>
            </a:r>
            <a:r>
              <a:rPr lang="tr-TR" dirty="0" smtClean="0"/>
              <a:t>dinamikleri önemli </a:t>
            </a:r>
            <a:r>
              <a:rPr lang="tr-TR" dirty="0"/>
              <a:t>bir </a:t>
            </a:r>
            <a:r>
              <a:rPr lang="tr-TR" dirty="0" smtClean="0"/>
              <a:t>ölçüttür. </a:t>
            </a:r>
            <a:r>
              <a:rPr lang="tr-TR" dirty="0"/>
              <a:t>Şiddetli bir </a:t>
            </a:r>
            <a:r>
              <a:rPr lang="tr-TR" dirty="0" smtClean="0"/>
              <a:t>rekabet </a:t>
            </a:r>
            <a:r>
              <a:rPr lang="tr-TR" dirty="0"/>
              <a:t>içerisinde sürekli olarak pazar payını arttırmaya </a:t>
            </a:r>
            <a:r>
              <a:rPr lang="tr-TR" dirty="0" smtClean="0"/>
              <a:t>odaklanan</a:t>
            </a:r>
            <a:r>
              <a:rPr lang="tr-TR" dirty="0"/>
              <a:t> </a:t>
            </a:r>
            <a:r>
              <a:rPr lang="tr-TR" dirty="0" smtClean="0"/>
              <a:t>işletmeler </a:t>
            </a:r>
            <a:r>
              <a:rPr lang="tr-TR" dirty="0"/>
              <a:t>bu kültüre örnek verilebilir. </a:t>
            </a:r>
            <a:r>
              <a:rPr lang="tr-TR" dirty="0" smtClean="0"/>
              <a:t>Bu örgütlerin amacı kar etmek, niş pazarlarda gücü koruma, pazarları genişletmek ve müşteri portföyünü korumak gibi dış odaklı konulardır.  </a:t>
            </a:r>
            <a:endParaRPr lang="tr-TR" dirty="0"/>
          </a:p>
          <a:p>
            <a:endParaRPr lang="tr-TR" dirty="0"/>
          </a:p>
        </p:txBody>
      </p:sp>
    </p:spTree>
    <p:extLst>
      <p:ext uri="{BB962C8B-B14F-4D97-AF65-F5344CB8AC3E}">
        <p14:creationId xmlns:p14="http://schemas.microsoft.com/office/powerpoint/2010/main" val="83578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Cameron</a:t>
            </a:r>
            <a:r>
              <a:rPr lang="tr-TR" dirty="0">
                <a:solidFill>
                  <a:srgbClr val="FF0000"/>
                </a:solidFill>
              </a:rPr>
              <a:t> ve </a:t>
            </a:r>
            <a:r>
              <a:rPr lang="tr-TR" dirty="0" err="1">
                <a:solidFill>
                  <a:srgbClr val="FF0000"/>
                </a:solidFill>
              </a:rPr>
              <a:t>Qu</a:t>
            </a:r>
            <a:r>
              <a:rPr lang="tr-TR" dirty="0" err="1">
                <a:solidFill>
                  <a:srgbClr val="FF0000"/>
                </a:solidFill>
                <a:latin typeface="Arial" charset="0"/>
                <a:ea typeface="Arial" charset="0"/>
                <a:cs typeface="Arial" charset="0"/>
              </a:rPr>
              <a:t>i</a:t>
            </a:r>
            <a:r>
              <a:rPr lang="tr-TR" dirty="0" err="1">
                <a:solidFill>
                  <a:srgbClr val="FF0000"/>
                </a:solidFill>
              </a:rPr>
              <a:t>nn</a:t>
            </a:r>
            <a:r>
              <a:rPr lang="tr-TR" dirty="0">
                <a:solidFill>
                  <a:srgbClr val="FF0000"/>
                </a:solidFill>
              </a:rPr>
              <a:t> Yaklaşımı</a:t>
            </a:r>
          </a:p>
        </p:txBody>
      </p:sp>
      <p:sp>
        <p:nvSpPr>
          <p:cNvPr id="3" name="İçerik Yer Tutucusu 2"/>
          <p:cNvSpPr>
            <a:spLocks noGrp="1"/>
          </p:cNvSpPr>
          <p:nvPr>
            <p:ph idx="1"/>
          </p:nvPr>
        </p:nvSpPr>
        <p:spPr/>
        <p:txBody>
          <a:bodyPr/>
          <a:lstStyle/>
          <a:p>
            <a:pPr marL="457200" indent="-457200">
              <a:buFont typeface="+mj-lt"/>
              <a:buAutoNum type="arabicPeriod" startAt="3"/>
            </a:pPr>
            <a:r>
              <a:rPr lang="tr-TR" b="1" dirty="0" smtClean="0">
                <a:solidFill>
                  <a:srgbClr val="FF0000"/>
                </a:solidFill>
              </a:rPr>
              <a:t>Klan Kültürü: </a:t>
            </a:r>
            <a:r>
              <a:rPr lang="tr-TR" dirty="0"/>
              <a:t>İçe odaklı ve esnek, ortak değerlerin yoğun olduğu, çalışanların </a:t>
            </a:r>
            <a:r>
              <a:rPr lang="tr-TR" dirty="0" smtClean="0"/>
              <a:t>bir </a:t>
            </a:r>
            <a:r>
              <a:rPr lang="tr-TR" dirty="0"/>
              <a:t>aile gibi oldukları örgütlerin </a:t>
            </a:r>
            <a:r>
              <a:rPr lang="tr-TR" dirty="0" smtClean="0"/>
              <a:t>kültürüdür.</a:t>
            </a:r>
            <a:r>
              <a:rPr lang="tr-TR" dirty="0"/>
              <a:t> </a:t>
            </a:r>
            <a:r>
              <a:rPr lang="tr-TR" dirty="0" smtClean="0"/>
              <a:t>Bu </a:t>
            </a:r>
            <a:r>
              <a:rPr lang="tr-TR" dirty="0"/>
              <a:t>işletmelerde değerler, </a:t>
            </a:r>
            <a:r>
              <a:rPr lang="tr-TR" dirty="0" smtClean="0"/>
              <a:t>pazar </a:t>
            </a:r>
            <a:r>
              <a:rPr lang="tr-TR" dirty="0"/>
              <a:t>payı ya da finansal kazançlardan daha mühim ve ön </a:t>
            </a:r>
            <a:r>
              <a:rPr lang="tr-TR" dirty="0" smtClean="0"/>
              <a:t>plandadır. Bu kültürde, takım çalışması, çalışanları kararlara dahil etme veya kurumsal aidiyet gibi kavramlar ön plana çıkmaktadır. Kalite çemberleri, kendi kendini yöneten takımlar ve personeli güçlendirme gibi süreçler, klan kültürünün özellikleri arasındadır. </a:t>
            </a:r>
            <a:endParaRPr lang="tr-TR" dirty="0"/>
          </a:p>
        </p:txBody>
      </p:sp>
    </p:spTree>
    <p:extLst>
      <p:ext uri="{BB962C8B-B14F-4D97-AF65-F5344CB8AC3E}">
        <p14:creationId xmlns:p14="http://schemas.microsoft.com/office/powerpoint/2010/main" val="617627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FF0000"/>
                </a:solidFill>
              </a:rPr>
              <a:t>Cameron</a:t>
            </a:r>
            <a:r>
              <a:rPr lang="tr-TR" dirty="0">
                <a:solidFill>
                  <a:srgbClr val="FF0000"/>
                </a:solidFill>
              </a:rPr>
              <a:t> ve </a:t>
            </a:r>
            <a:r>
              <a:rPr lang="tr-TR" dirty="0" err="1">
                <a:solidFill>
                  <a:srgbClr val="FF0000"/>
                </a:solidFill>
              </a:rPr>
              <a:t>Qu</a:t>
            </a:r>
            <a:r>
              <a:rPr lang="tr-TR" dirty="0" err="1">
                <a:solidFill>
                  <a:srgbClr val="FF0000"/>
                </a:solidFill>
                <a:latin typeface="Arial" charset="0"/>
                <a:ea typeface="Arial" charset="0"/>
                <a:cs typeface="Arial" charset="0"/>
              </a:rPr>
              <a:t>i</a:t>
            </a:r>
            <a:r>
              <a:rPr lang="tr-TR" dirty="0" err="1">
                <a:solidFill>
                  <a:srgbClr val="FF0000"/>
                </a:solidFill>
              </a:rPr>
              <a:t>nn</a:t>
            </a:r>
            <a:r>
              <a:rPr lang="tr-TR" dirty="0">
                <a:solidFill>
                  <a:srgbClr val="FF0000"/>
                </a:solidFill>
              </a:rPr>
              <a:t> Yaklaşımı</a:t>
            </a:r>
          </a:p>
        </p:txBody>
      </p:sp>
      <p:sp>
        <p:nvSpPr>
          <p:cNvPr id="3" name="İçerik Yer Tutucusu 2"/>
          <p:cNvSpPr>
            <a:spLocks noGrp="1"/>
          </p:cNvSpPr>
          <p:nvPr>
            <p:ph idx="1"/>
          </p:nvPr>
        </p:nvSpPr>
        <p:spPr>
          <a:xfrm>
            <a:off x="838200" y="1690688"/>
            <a:ext cx="10515600" cy="4351338"/>
          </a:xfrm>
        </p:spPr>
        <p:txBody>
          <a:bodyPr>
            <a:normAutofit fontScale="85000" lnSpcReduction="20000"/>
          </a:bodyPr>
          <a:lstStyle/>
          <a:p>
            <a:pPr marL="514350" indent="-514350">
              <a:lnSpc>
                <a:spcPct val="100000"/>
              </a:lnSpc>
              <a:buFont typeface="+mj-lt"/>
              <a:buAutoNum type="arabicPeriod" startAt="4"/>
            </a:pPr>
            <a:r>
              <a:rPr lang="tr-TR" b="1" dirty="0" err="1" smtClean="0">
                <a:solidFill>
                  <a:srgbClr val="FF0000"/>
                </a:solidFill>
              </a:rPr>
              <a:t>Adhokrasi</a:t>
            </a:r>
            <a:r>
              <a:rPr lang="tr-TR" b="1" dirty="0" smtClean="0">
                <a:solidFill>
                  <a:srgbClr val="FF0000"/>
                </a:solidFill>
              </a:rPr>
              <a:t> Kültürü: </a:t>
            </a:r>
            <a:r>
              <a:rPr lang="tr-TR" dirty="0"/>
              <a:t>Özellikle endüstri çağından bilgi çağına geçişte varlık bulan bu kültür, 21. Yüzyılın örgüt tipini ifade etmektedir. </a:t>
            </a:r>
            <a:r>
              <a:rPr lang="tr-TR" dirty="0" smtClean="0"/>
              <a:t>Vasıfları hem </a:t>
            </a:r>
            <a:r>
              <a:rPr lang="tr-TR" dirty="0"/>
              <a:t>dışa dönük, hem de esnek olmak olan örgütlerin sahip olduğu </a:t>
            </a:r>
            <a:r>
              <a:rPr lang="tr-TR" dirty="0" err="1"/>
              <a:t>adhokrasi</a:t>
            </a:r>
            <a:r>
              <a:rPr lang="tr-TR" dirty="0"/>
              <a:t> kültürüne genelde teknoloji, hava - uzay, yazılım ve düşünce kuruluşlarında </a:t>
            </a:r>
            <a:r>
              <a:rPr lang="tr-TR" dirty="0" smtClean="0"/>
              <a:t>rastlanır. </a:t>
            </a:r>
            <a:r>
              <a:rPr lang="tr-TR" dirty="0"/>
              <a:t>Yeni alanlar bulma, yeni pazarlara girmenin önem taşıdığı bu kültürlerde girişimcilik ve yara </a:t>
            </a:r>
            <a:r>
              <a:rPr lang="tr-TR" dirty="0" err="1"/>
              <a:t>tıcılık</a:t>
            </a:r>
            <a:r>
              <a:rPr lang="tr-TR" dirty="0"/>
              <a:t> </a:t>
            </a:r>
            <a:r>
              <a:rPr lang="tr-TR" dirty="0" smtClean="0"/>
              <a:t>desteklenir. </a:t>
            </a:r>
          </a:p>
          <a:p>
            <a:pPr>
              <a:lnSpc>
                <a:spcPct val="100000"/>
              </a:lnSpc>
            </a:pPr>
            <a:r>
              <a:rPr lang="tr-TR" dirty="0" err="1" smtClean="0"/>
              <a:t>Adhokratik</a:t>
            </a:r>
            <a:r>
              <a:rPr lang="tr-TR" dirty="0" smtClean="0"/>
              <a:t> </a:t>
            </a:r>
            <a:r>
              <a:rPr lang="tr-TR" dirty="0"/>
              <a:t>kültürler günümüz dünyasının farklı çalışma biçimini de yansıtırlar. Haber bültenlerinde zaman zaman Google, Facebook gibi şirketlerin çalışma ortamlarına yer verilir. Çalışanların tamamıyla esnek olduğu hatta işyerinde pek çok aktiviteyi gerçekleştirme şanslarının bulunması, yeni bir fikrin kesinlikle değerlendirmeye alınması gibi sadece bilgi çağı şirketlerine ait özelliklerdir. Bu şirketlerin faaliyetlerini bilgi yoluyla gerçekleştirmesi de şaşırtıcı değildir. Esnek ve </a:t>
            </a:r>
            <a:r>
              <a:rPr lang="tr-TR" dirty="0" smtClean="0"/>
              <a:t>dışa </a:t>
            </a:r>
            <a:r>
              <a:rPr lang="tr-TR" dirty="0"/>
              <a:t>odaklı olan bu işletmeler, pek çok şeyin yaratıcıları oldukları gibi aslında kendi kültür tiplerinin de yaratıcıları olmuşlardır. </a:t>
            </a:r>
          </a:p>
        </p:txBody>
      </p:sp>
    </p:spTree>
    <p:extLst>
      <p:ext uri="{BB962C8B-B14F-4D97-AF65-F5344CB8AC3E}">
        <p14:creationId xmlns:p14="http://schemas.microsoft.com/office/powerpoint/2010/main" val="2100928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txBox="1">
            <a:spLocks/>
          </p:cNvSpPr>
          <p:nvPr/>
        </p:nvSpPr>
        <p:spPr>
          <a:xfrm>
            <a:off x="2133600" y="2438401"/>
            <a:ext cx="7772400" cy="147002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ysClr val="window" lastClr="FFFFFF"/>
                </a:solidFill>
                <a:effectLst/>
                <a:uLnTx/>
                <a:uFillTx/>
                <a:latin typeface="Calibri"/>
                <a:ea typeface=""/>
                <a:cs typeface=""/>
              </a:rPr>
              <a:t>KÜLTÜREL ZEKA</a:t>
            </a:r>
            <a:endParaRPr kumimoji="0" lang="tr-TR" sz="4400" b="1" i="0" u="none" strike="noStrike" kern="1200" cap="none" spc="0" normalizeH="0" baseline="0" noProof="0" dirty="0">
              <a:ln>
                <a:noFill/>
              </a:ln>
              <a:solidFill>
                <a:sysClr val="window" lastClr="FFFFFF"/>
              </a:solidFill>
              <a:effectLst/>
              <a:uLnTx/>
              <a:uFillTx/>
              <a:latin typeface="Calibri"/>
              <a:ea typeface=""/>
              <a:cs typeface=""/>
            </a:endParaRPr>
          </a:p>
        </p:txBody>
      </p:sp>
    </p:spTree>
    <p:extLst>
      <p:ext uri="{BB962C8B-B14F-4D97-AF65-F5344CB8AC3E}">
        <p14:creationId xmlns:p14="http://schemas.microsoft.com/office/powerpoint/2010/main" val="1117578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Kültürel zeka</a:t>
            </a:r>
            <a:endParaRPr lang="tr-TR" dirty="0">
              <a:solidFill>
                <a:srgbClr val="FF0000"/>
              </a:solidFill>
            </a:endParaRPr>
          </a:p>
        </p:txBody>
      </p:sp>
      <p:sp>
        <p:nvSpPr>
          <p:cNvPr id="3" name="İçerik Yer Tutucusu 2"/>
          <p:cNvSpPr>
            <a:spLocks noGrp="1"/>
          </p:cNvSpPr>
          <p:nvPr>
            <p:ph idx="1"/>
          </p:nvPr>
        </p:nvSpPr>
        <p:spPr/>
        <p:txBody>
          <a:bodyPr>
            <a:normAutofit fontScale="70000" lnSpcReduction="20000"/>
          </a:bodyPr>
          <a:lstStyle/>
          <a:p>
            <a:r>
              <a:rPr lang="tr-TR" b="1" dirty="0" smtClean="0">
                <a:solidFill>
                  <a:srgbClr val="FF0000"/>
                </a:solidFill>
              </a:rPr>
              <a:t>Kültürel zeka </a:t>
            </a:r>
            <a:r>
              <a:rPr lang="tr-TR" dirty="0" smtClean="0"/>
              <a:t>(İngilizce, CQ=</a:t>
            </a:r>
            <a:r>
              <a:rPr lang="tr-TR" dirty="0" err="1" smtClean="0"/>
              <a:t>cultural</a:t>
            </a:r>
            <a:r>
              <a:rPr lang="tr-TR" dirty="0" smtClean="0"/>
              <a:t> </a:t>
            </a:r>
            <a:r>
              <a:rPr lang="tr-TR" dirty="0" err="1" smtClean="0"/>
              <a:t>quotient</a:t>
            </a:r>
            <a:r>
              <a:rPr lang="tr-TR" dirty="0" smtClean="0"/>
              <a:t>), bireyin kültürel çeşitliliği yüksek ortamlarda faaliyetlerini başarı ile yönetebilme yeteneğidir. </a:t>
            </a:r>
          </a:p>
          <a:p>
            <a:r>
              <a:rPr lang="tr-TR" dirty="0"/>
              <a:t>Kültürel zeka, farklı kültürlerden oluşmuş çalışma gruplarını yönetebilmek, farklı uluslardan, farklı kurumlardan ve farklı mesleklerden gelen insanları tanımak, anlamak ve çalışabilmek, kısacası farklı kültürlere adapte olup, bu ortamlarda etkin ve verimli bir şekilde çalışma becerisine sahip olabilmek anlamına gelmektedir. </a:t>
            </a:r>
            <a:endParaRPr lang="tr-TR" dirty="0" smtClean="0"/>
          </a:p>
          <a:p>
            <a:r>
              <a:rPr lang="tr-TR" dirty="0" smtClean="0"/>
              <a:t>Küresel liderlerin/yöneticilerin kültürel </a:t>
            </a:r>
            <a:r>
              <a:rPr lang="tr-TR" dirty="0"/>
              <a:t>zekaları, onların farklı kültürel ve kişilerarası ortamlara adapte olup, etkin ve verimli bir şekilde çalışabilmelerinde temel </a:t>
            </a:r>
            <a:r>
              <a:rPr lang="tr-TR" dirty="0" smtClean="0"/>
              <a:t>faktörlerdendir. </a:t>
            </a:r>
            <a:r>
              <a:rPr lang="tr-TR" dirty="0"/>
              <a:t>Kültürel zekası yüksek kişiler, başkalarının kültürel tercihlerinin farkındadır, farklı kültürlerden kişilerle iletişime girerken ve iletişim sonrasında kültürel bilgilerini gözden geçirirler, karşılaştıkları kültürlere uyum sağlamaya çalışır ve bu kültüre ilişkin bilgiye ulaşmanın yollarını ararlar. Kültürler arasındaki benzerlik ve farklılıkları analiz edebilirler ve farklı kültürlere uyum sağlama konusunda kendilerine güvenirler. </a:t>
            </a:r>
            <a:endParaRPr lang="tr-TR" dirty="0" smtClean="0"/>
          </a:p>
          <a:p>
            <a:r>
              <a:rPr lang="tr-TR" dirty="0" smtClean="0"/>
              <a:t>Sonuç </a:t>
            </a:r>
            <a:r>
              <a:rPr lang="tr-TR" dirty="0"/>
              <a:t>olarak kültürel zekası yüksek yönetici, farklı kültürden kişilerle karşılaştığında sözlü ya da beden dili ile en uygun davranışı sergileyebilmektedir. Böylece çalışma ortamında ortaya çıkabilecek iletişim problemlerinin ve yanlış anlaşılmaların önüne geçilebilmekte, işbirliği artmaktadır. Burada sadece ülke ya da bölgesel kültürel </a:t>
            </a:r>
            <a:r>
              <a:rPr lang="tr-TR" dirty="0" smtClean="0"/>
              <a:t>farklılıklar değil; örgüt </a:t>
            </a:r>
            <a:r>
              <a:rPr lang="tr-TR" dirty="0"/>
              <a:t>kültürü, örgütün içindeki çeşitli bölümlerin profesyonel </a:t>
            </a:r>
            <a:r>
              <a:rPr lang="tr-TR" dirty="0" smtClean="0"/>
              <a:t>kültürleri de söz konusu olmaktadır.</a:t>
            </a:r>
            <a:endParaRPr lang="tr-TR" dirty="0"/>
          </a:p>
          <a:p>
            <a:endParaRPr lang="tr-TR" dirty="0"/>
          </a:p>
        </p:txBody>
      </p:sp>
    </p:spTree>
    <p:extLst>
      <p:ext uri="{BB962C8B-B14F-4D97-AF65-F5344CB8AC3E}">
        <p14:creationId xmlns:p14="http://schemas.microsoft.com/office/powerpoint/2010/main" val="12574191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Kültürel zekanın boyutları</a:t>
            </a:r>
            <a:endParaRPr lang="tr-TR" dirty="0"/>
          </a:p>
        </p:txBody>
      </p:sp>
      <p:sp>
        <p:nvSpPr>
          <p:cNvPr id="3" name="İçerik Yer Tutucusu 2"/>
          <p:cNvSpPr>
            <a:spLocks noGrp="1"/>
          </p:cNvSpPr>
          <p:nvPr>
            <p:ph idx="1"/>
          </p:nvPr>
        </p:nvSpPr>
        <p:spPr/>
        <p:txBody>
          <a:bodyPr>
            <a:normAutofit lnSpcReduction="10000"/>
          </a:bodyPr>
          <a:lstStyle/>
          <a:p>
            <a:pPr marL="457200" indent="-457200">
              <a:buFont typeface="+mj-lt"/>
              <a:buAutoNum type="arabicPeriod"/>
            </a:pPr>
            <a:r>
              <a:rPr lang="tr-TR" dirty="0" smtClean="0">
                <a:solidFill>
                  <a:srgbClr val="FF0000"/>
                </a:solidFill>
              </a:rPr>
              <a:t>Meta bilişsel kültürel zeka (CQ Stratejisi): </a:t>
            </a:r>
            <a:r>
              <a:rPr lang="tr-TR" dirty="0" smtClean="0"/>
              <a:t>Bireylerin farklı kültürel bilgileri anlamaları ve öğrenmeleri esnasında kullandıkları zihinsel süreçlerdir. Yüksek meta bilişsel </a:t>
            </a:r>
            <a:r>
              <a:rPr lang="tr-TR" dirty="0" err="1" smtClean="0"/>
              <a:t>CQ’ya</a:t>
            </a:r>
            <a:r>
              <a:rPr lang="tr-TR" dirty="0" smtClean="0"/>
              <a:t> sahip bireyler, diğerleri ile iletişime geçmeden önce ya da iletişim esnasında, karşısındaki kişilerin farklı kültürel tercihlerinin farkındadırlar.</a:t>
            </a:r>
          </a:p>
          <a:p>
            <a:pPr marL="457200" indent="-457200">
              <a:buFont typeface="+mj-lt"/>
              <a:buAutoNum type="arabicPeriod"/>
            </a:pPr>
            <a:endParaRPr lang="tr-TR" dirty="0" smtClean="0">
              <a:solidFill>
                <a:srgbClr val="FF0000"/>
              </a:solidFill>
            </a:endParaRPr>
          </a:p>
          <a:p>
            <a:pPr marL="457200" indent="-457200">
              <a:buFont typeface="+mj-lt"/>
              <a:buAutoNum type="arabicPeriod"/>
            </a:pPr>
            <a:r>
              <a:rPr lang="tr-TR" dirty="0" smtClean="0">
                <a:solidFill>
                  <a:srgbClr val="FF0000"/>
                </a:solidFill>
              </a:rPr>
              <a:t>Bilişsel kültürel zeka (CQ Bilgisi):</a:t>
            </a:r>
            <a:r>
              <a:rPr lang="tr-TR" dirty="0" smtClean="0"/>
              <a:t> Bireylerin, yaşadıkları tecrübeler ve eğitim sonucunda farklı kültürler arası benzerlikler ve farklılıklar konusunda bilgi sahibi olmasıdır. </a:t>
            </a:r>
            <a:r>
              <a:rPr lang="tr-TR" dirty="0"/>
              <a:t>Yüksek </a:t>
            </a:r>
            <a:r>
              <a:rPr lang="tr-TR" dirty="0" smtClean="0"/>
              <a:t>bilişsel </a:t>
            </a:r>
            <a:r>
              <a:rPr lang="tr-TR" dirty="0" err="1"/>
              <a:t>CQ’ya</a:t>
            </a:r>
            <a:r>
              <a:rPr lang="tr-TR" dirty="0"/>
              <a:t> sahip bireyler, </a:t>
            </a:r>
            <a:r>
              <a:rPr lang="tr-TR" dirty="0" smtClean="0"/>
              <a:t>kültürlerarası temel farkları ve farkların kendisini ve diğerlerini nasıl etkilediğini bilen kişilerdir. </a:t>
            </a:r>
          </a:p>
        </p:txBody>
      </p:sp>
    </p:spTree>
    <p:extLst>
      <p:ext uri="{BB962C8B-B14F-4D97-AF65-F5344CB8AC3E}">
        <p14:creationId xmlns:p14="http://schemas.microsoft.com/office/powerpoint/2010/main" val="168323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Kültürün sonuçları</a:t>
            </a:r>
            <a:endParaRPr lang="tr-TR" dirty="0"/>
          </a:p>
        </p:txBody>
      </p:sp>
      <p:sp>
        <p:nvSpPr>
          <p:cNvPr id="3" name="İçerik Yer Tutucusu 2"/>
          <p:cNvSpPr>
            <a:spLocks noGrp="1"/>
          </p:cNvSpPr>
          <p:nvPr>
            <p:ph idx="1"/>
          </p:nvPr>
        </p:nvSpPr>
        <p:spPr/>
        <p:txBody>
          <a:bodyPr/>
          <a:lstStyle/>
          <a:p>
            <a:pPr marL="457200" indent="-457200">
              <a:buFont typeface="+mj-lt"/>
              <a:buAutoNum type="arabicPeriod"/>
            </a:pPr>
            <a:endParaRPr lang="tr-TR" dirty="0" smtClean="0"/>
          </a:p>
          <a:p>
            <a:pPr marL="457200" indent="-457200">
              <a:buFont typeface="+mj-lt"/>
              <a:buAutoNum type="arabicPeriod"/>
            </a:pPr>
            <a:r>
              <a:rPr lang="tr-TR" dirty="0" smtClean="0"/>
              <a:t>Kolektif belirsizliklerin yönetilmesi</a:t>
            </a:r>
          </a:p>
          <a:p>
            <a:pPr marL="457200" indent="-457200">
              <a:buFont typeface="+mj-lt"/>
              <a:buAutoNum type="arabicPeriod"/>
            </a:pPr>
            <a:r>
              <a:rPr lang="tr-TR" dirty="0" smtClean="0"/>
              <a:t>Sosyal düzenin sağlanması</a:t>
            </a:r>
          </a:p>
          <a:p>
            <a:pPr marL="457200" indent="-457200">
              <a:buFont typeface="+mj-lt"/>
              <a:buAutoNum type="arabicPeriod"/>
            </a:pPr>
            <a:r>
              <a:rPr lang="tr-TR" dirty="0" smtClean="0"/>
              <a:t>Devamlılığın sağlanması</a:t>
            </a:r>
          </a:p>
          <a:p>
            <a:pPr marL="457200" indent="-457200">
              <a:buFont typeface="+mj-lt"/>
              <a:buAutoNum type="arabicPeriod"/>
            </a:pPr>
            <a:r>
              <a:rPr lang="tr-TR" dirty="0" smtClean="0"/>
              <a:t>Kolektif kimlik ve bağlılığın oluşması</a:t>
            </a:r>
          </a:p>
          <a:p>
            <a:pPr marL="457200" indent="-457200">
              <a:buFont typeface="+mj-lt"/>
              <a:buAutoNum type="arabicPeriod"/>
            </a:pPr>
            <a:r>
              <a:rPr lang="tr-TR" dirty="0" smtClean="0"/>
              <a:t>Grup merkezliliğin cesaretlendirilmesi</a:t>
            </a:r>
            <a:endParaRPr lang="tr-TR" dirty="0"/>
          </a:p>
        </p:txBody>
      </p:sp>
    </p:spTree>
    <p:extLst>
      <p:ext uri="{BB962C8B-B14F-4D97-AF65-F5344CB8AC3E}">
        <p14:creationId xmlns:p14="http://schemas.microsoft.com/office/powerpoint/2010/main" val="1916951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Kültürel zekanın boyutları</a:t>
            </a:r>
          </a:p>
        </p:txBody>
      </p:sp>
      <p:sp>
        <p:nvSpPr>
          <p:cNvPr id="3" name="İçerik Yer Tutucusu 2"/>
          <p:cNvSpPr>
            <a:spLocks noGrp="1"/>
          </p:cNvSpPr>
          <p:nvPr>
            <p:ph idx="1"/>
          </p:nvPr>
        </p:nvSpPr>
        <p:spPr/>
        <p:txBody>
          <a:bodyPr>
            <a:normAutofit fontScale="92500"/>
          </a:bodyPr>
          <a:lstStyle/>
          <a:p>
            <a:pPr marL="457200" indent="-457200">
              <a:buFont typeface="+mj-lt"/>
              <a:buAutoNum type="arabicPeriod" startAt="3"/>
            </a:pPr>
            <a:r>
              <a:rPr lang="tr-TR" dirty="0" err="1">
                <a:solidFill>
                  <a:srgbClr val="FF0000"/>
                </a:solidFill>
              </a:rPr>
              <a:t>Motivasyonel</a:t>
            </a:r>
            <a:r>
              <a:rPr lang="tr-TR" dirty="0">
                <a:solidFill>
                  <a:srgbClr val="FF0000"/>
                </a:solidFill>
              </a:rPr>
              <a:t> kültürel zeka (CQ Güdüsü</a:t>
            </a:r>
            <a:r>
              <a:rPr lang="tr-TR" dirty="0" smtClean="0">
                <a:solidFill>
                  <a:srgbClr val="FF0000"/>
                </a:solidFill>
              </a:rPr>
              <a:t>): </a:t>
            </a:r>
            <a:r>
              <a:rPr lang="tr-TR" dirty="0" smtClean="0"/>
              <a:t>Bireyin, kültürel çeşitliliği yüksek ortamlarda faaliyet gösterme konusundaki ilgi ve özgüvenidir. Bireyin kültürel farklılıkları önemseme yönünde ilgisi ve özgüveni yoksa bu ortamlarda başarılı olma şansı da şüphesiz çok düşüktür. </a:t>
            </a:r>
            <a:endParaRPr lang="tr-TR" dirty="0"/>
          </a:p>
          <a:p>
            <a:pPr marL="457200" indent="-457200">
              <a:buFont typeface="+mj-lt"/>
              <a:buAutoNum type="arabicPeriod" startAt="3"/>
            </a:pPr>
            <a:endParaRPr lang="tr-TR" dirty="0" smtClean="0">
              <a:solidFill>
                <a:srgbClr val="FF0000"/>
              </a:solidFill>
            </a:endParaRPr>
          </a:p>
          <a:p>
            <a:pPr marL="457200" indent="-457200">
              <a:buFont typeface="+mj-lt"/>
              <a:buAutoNum type="arabicPeriod" startAt="3"/>
            </a:pPr>
            <a:r>
              <a:rPr lang="tr-TR" dirty="0" smtClean="0">
                <a:solidFill>
                  <a:srgbClr val="FF0000"/>
                </a:solidFill>
              </a:rPr>
              <a:t>Davranışsal </a:t>
            </a:r>
            <a:r>
              <a:rPr lang="tr-TR" dirty="0">
                <a:solidFill>
                  <a:srgbClr val="FF0000"/>
                </a:solidFill>
              </a:rPr>
              <a:t>kültürel zeka (CQ Eylemi): </a:t>
            </a:r>
            <a:r>
              <a:rPr lang="tr-TR" dirty="0" smtClean="0"/>
              <a:t>Bireyin farklı kültürel ortamlara göre davranışlarını uyumlandırabilmesidir. Burada önemli olan, bireyin kendi benliğinden uzaklaşmadan, etkileşimde bulunduğu kültüre uyum sağlayabilmesidir. Davranışsal kültürel zekası yüksek kişiler, farklı kültürel ortamlara uyum sağlayarak, orada geçerli olan kelime, ses tonu, jest ve mimikleri uygulayabilen kişilerdir. </a:t>
            </a:r>
            <a:endParaRPr lang="tr-TR" dirty="0"/>
          </a:p>
          <a:p>
            <a:endParaRPr lang="tr-TR" dirty="0"/>
          </a:p>
        </p:txBody>
      </p:sp>
    </p:spTree>
    <p:extLst>
      <p:ext uri="{BB962C8B-B14F-4D97-AF65-F5344CB8AC3E}">
        <p14:creationId xmlns:p14="http://schemas.microsoft.com/office/powerpoint/2010/main" val="88577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Kültürel katmanlar</a:t>
            </a:r>
            <a:endParaRPr lang="tr-TR" dirty="0"/>
          </a:p>
        </p:txBody>
      </p:sp>
      <p:sp>
        <p:nvSpPr>
          <p:cNvPr id="3" name="İçerik Yer Tutucusu 2"/>
          <p:cNvSpPr>
            <a:spLocks noGrp="1"/>
          </p:cNvSpPr>
          <p:nvPr>
            <p:ph idx="1"/>
          </p:nvPr>
        </p:nvSpPr>
        <p:spPr/>
        <p:txBody>
          <a:bodyPr/>
          <a:lstStyle/>
          <a:p>
            <a:r>
              <a:rPr lang="tr-TR" dirty="0" smtClean="0"/>
              <a:t>Semboller ve Davranışlar: Kültürün Görünen Yüzü</a:t>
            </a:r>
          </a:p>
          <a:p>
            <a:r>
              <a:rPr lang="tr-TR" dirty="0" smtClean="0"/>
              <a:t>Değerler: Kültürün Görünmeyen Yüzü</a:t>
            </a:r>
          </a:p>
          <a:p>
            <a:r>
              <a:rPr lang="tr-TR" dirty="0" smtClean="0"/>
              <a:t>Temel Varsayımlar: Derinlerdeki Kabuller</a:t>
            </a:r>
            <a:endParaRPr lang="tr-TR" dirty="0"/>
          </a:p>
        </p:txBody>
      </p:sp>
      <p:graphicFrame>
        <p:nvGraphicFramePr>
          <p:cNvPr id="4" name="Diyagram 3"/>
          <p:cNvGraphicFramePr/>
          <p:nvPr>
            <p:extLst>
              <p:ext uri="{D42A27DB-BD31-4B8C-83A1-F6EECF244321}">
                <p14:modId xmlns:p14="http://schemas.microsoft.com/office/powerpoint/2010/main" val="820039457"/>
              </p:ext>
            </p:extLst>
          </p:nvPr>
        </p:nvGraphicFramePr>
        <p:xfrm>
          <a:off x="5629274" y="2300288"/>
          <a:ext cx="5498973" cy="4295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181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Hofstede</a:t>
            </a:r>
            <a:r>
              <a:rPr lang="tr-TR" dirty="0" smtClean="0"/>
              <a:t> model</a:t>
            </a:r>
            <a:r>
              <a:rPr lang="tr-TR" dirty="0" smtClean="0">
                <a:latin typeface="Arial" charset="0"/>
                <a:ea typeface="Arial" charset="0"/>
                <a:cs typeface="Arial" charset="0"/>
              </a:rPr>
              <a:t>i</a:t>
            </a:r>
            <a:endParaRPr lang="tr-TR" dirty="0">
              <a:latin typeface="Arial" charset="0"/>
              <a:ea typeface="Arial" charset="0"/>
              <a:cs typeface="Arial"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805513768"/>
              </p:ext>
            </p:extLst>
          </p:nvPr>
        </p:nvGraphicFramePr>
        <p:xfrm>
          <a:off x="838200" y="1595438"/>
          <a:ext cx="10863263" cy="5039360"/>
        </p:xfrm>
        <a:graphic>
          <a:graphicData uri="http://schemas.openxmlformats.org/drawingml/2006/table">
            <a:tbl>
              <a:tblPr firstRow="1" bandRow="1">
                <a:tableStyleId>{5C22544A-7EE6-4342-B048-85BDC9FD1C3A}</a:tableStyleId>
              </a:tblPr>
              <a:tblGrid>
                <a:gridCol w="5257800"/>
                <a:gridCol w="5605463"/>
              </a:tblGrid>
              <a:tr h="370840">
                <a:tc>
                  <a:txBody>
                    <a:bodyPr/>
                    <a:lstStyle/>
                    <a:p>
                      <a:r>
                        <a:rPr lang="tr-TR" dirty="0" smtClean="0"/>
                        <a:t>Kültür</a:t>
                      </a:r>
                      <a:r>
                        <a:rPr lang="tr-TR" baseline="0" dirty="0" smtClean="0"/>
                        <a:t> Boyutu</a:t>
                      </a:r>
                      <a:endParaRPr lang="tr-TR" dirty="0"/>
                    </a:p>
                  </a:txBody>
                  <a:tcPr marL="95596" marR="95596"/>
                </a:tc>
                <a:tc>
                  <a:txBody>
                    <a:bodyPr/>
                    <a:lstStyle/>
                    <a:p>
                      <a:r>
                        <a:rPr lang="tr-TR" dirty="0" smtClean="0"/>
                        <a:t>Tanımı</a:t>
                      </a:r>
                      <a:endParaRPr lang="tr-TR" dirty="0"/>
                    </a:p>
                  </a:txBody>
                  <a:tcPr marL="95596" marR="95596"/>
                </a:tc>
              </a:tr>
              <a:tr h="370840">
                <a:tc>
                  <a:txBody>
                    <a:bodyPr/>
                    <a:lstStyle/>
                    <a:p>
                      <a:r>
                        <a:rPr lang="tr-TR" dirty="0" smtClean="0"/>
                        <a:t>Bireycilik/Toplulukçuluk</a:t>
                      </a:r>
                      <a:endParaRPr lang="tr-TR" dirty="0"/>
                    </a:p>
                  </a:txBody>
                  <a:tcPr marL="95596" marR="95596"/>
                </a:tc>
                <a:tc>
                  <a:txBody>
                    <a:bodyPr/>
                    <a:lstStyle/>
                    <a:p>
                      <a:r>
                        <a:rPr lang="tr-TR" dirty="0" smtClean="0"/>
                        <a:t>Birey kimliğinin</a:t>
                      </a:r>
                      <a:r>
                        <a:rPr lang="tr-TR" baseline="0" dirty="0" smtClean="0"/>
                        <a:t> ya da grup değerlerinin öne çıkması.</a:t>
                      </a:r>
                      <a:endParaRPr lang="tr-TR" dirty="0"/>
                    </a:p>
                  </a:txBody>
                  <a:tcPr marL="95596" marR="95596"/>
                </a:tc>
              </a:tr>
              <a:tr h="370840">
                <a:tc>
                  <a:txBody>
                    <a:bodyPr/>
                    <a:lstStyle/>
                    <a:p>
                      <a:r>
                        <a:rPr lang="tr-TR" dirty="0" smtClean="0"/>
                        <a:t>Güç Mesafesi</a:t>
                      </a:r>
                      <a:endParaRPr lang="tr-TR" dirty="0"/>
                    </a:p>
                  </a:txBody>
                  <a:tcPr marL="95596" marR="95596"/>
                </a:tc>
                <a:tc>
                  <a:txBody>
                    <a:bodyPr/>
                    <a:lstStyle/>
                    <a:p>
                      <a:r>
                        <a:rPr lang="tr-TR" dirty="0" smtClean="0"/>
                        <a:t>Bireylerin toplum içinde gücün eşitsiz dağılımını ne derece kabul ettikleri.</a:t>
                      </a:r>
                      <a:endParaRPr lang="tr-TR" dirty="0"/>
                    </a:p>
                  </a:txBody>
                  <a:tcPr marL="95596" marR="95596"/>
                </a:tc>
              </a:tr>
              <a:tr h="370840">
                <a:tc>
                  <a:txBody>
                    <a:bodyPr/>
                    <a:lstStyle/>
                    <a:p>
                      <a:r>
                        <a:rPr lang="tr-TR" dirty="0" smtClean="0"/>
                        <a:t>Belirsizlikten Kaçınma</a:t>
                      </a:r>
                      <a:endParaRPr lang="tr-TR" dirty="0"/>
                    </a:p>
                  </a:txBody>
                  <a:tcPr marL="95596" marR="95596"/>
                </a:tc>
                <a:tc>
                  <a:txBody>
                    <a:bodyPr/>
                    <a:lstStyle/>
                    <a:p>
                      <a:r>
                        <a:rPr lang="tr-TR" dirty="0" smtClean="0"/>
                        <a:t>Toplumun belirsizlik ve bilinmeyenleri kabullenme</a:t>
                      </a:r>
                      <a:r>
                        <a:rPr lang="tr-TR" baseline="0" dirty="0" smtClean="0"/>
                        <a:t> derecesi.</a:t>
                      </a:r>
                      <a:endParaRPr lang="tr-TR" dirty="0"/>
                    </a:p>
                  </a:txBody>
                  <a:tcPr marL="95596" marR="95596"/>
                </a:tc>
              </a:tr>
              <a:tr h="370840">
                <a:tc>
                  <a:txBody>
                    <a:bodyPr/>
                    <a:lstStyle/>
                    <a:p>
                      <a:r>
                        <a:rPr lang="tr-TR" dirty="0" smtClean="0"/>
                        <a:t>Erillik/Dişilik</a:t>
                      </a:r>
                      <a:endParaRPr lang="tr-TR" dirty="0"/>
                    </a:p>
                  </a:txBody>
                  <a:tcPr marL="95596" marR="95596"/>
                </a:tc>
                <a:tc>
                  <a:txBody>
                    <a:bodyPr/>
                    <a:lstStyle/>
                    <a:p>
                      <a:r>
                        <a:rPr lang="tr-TR" dirty="0" smtClean="0"/>
                        <a:t>Toplumda erkeğe özdeş (rekabet, bağımsızlık gibi) ya da kadına özdeş (şefkat, dayanışma gibi) değerlerin baskın olması.</a:t>
                      </a:r>
                      <a:endParaRPr lang="tr-TR" dirty="0"/>
                    </a:p>
                  </a:txBody>
                  <a:tcPr marL="95596" marR="95596"/>
                </a:tc>
              </a:tr>
              <a:tr h="370840">
                <a:tc>
                  <a:txBody>
                    <a:bodyPr/>
                    <a:lstStyle/>
                    <a:p>
                      <a:r>
                        <a:rPr lang="tr-TR" dirty="0" smtClean="0"/>
                        <a:t>Zaman Yönelimi</a:t>
                      </a:r>
                      <a:endParaRPr lang="tr-TR" dirty="0"/>
                    </a:p>
                  </a:txBody>
                  <a:tcPr marL="95596" marR="95596"/>
                </a:tc>
                <a:tc>
                  <a:txBody>
                    <a:bodyPr/>
                    <a:lstStyle/>
                    <a:p>
                      <a:r>
                        <a:rPr lang="tr-TR" dirty="0" smtClean="0"/>
                        <a:t>Toplumun pragmatik gelecek ya da gelenekçi geçmişe odaklanması.</a:t>
                      </a:r>
                      <a:endParaRPr lang="tr-TR" dirty="0"/>
                    </a:p>
                  </a:txBody>
                  <a:tcPr marL="95596" marR="95596"/>
                </a:tc>
              </a:tr>
              <a:tr h="370840">
                <a:tc>
                  <a:txBody>
                    <a:bodyPr/>
                    <a:lstStyle/>
                    <a:p>
                      <a:r>
                        <a:rPr lang="tr-TR" dirty="0" smtClean="0"/>
                        <a:t>Hoşgörü/Kısıtlama</a:t>
                      </a:r>
                      <a:endParaRPr lang="tr-TR" dirty="0"/>
                    </a:p>
                  </a:txBody>
                  <a:tcPr marL="95596" marR="95596"/>
                </a:tc>
                <a:tc>
                  <a:txBody>
                    <a:bodyPr/>
                    <a:lstStyle/>
                    <a:p>
                      <a:r>
                        <a:rPr lang="tr-TR" dirty="0" smtClean="0"/>
                        <a:t>Hoşgörü, bir toplumda, yaşamın tadını çıkarmak ve eğlenmek ile ilgili insan davranışlarının</a:t>
                      </a:r>
                      <a:r>
                        <a:rPr lang="tr-TR" baseline="0" dirty="0" smtClean="0"/>
                        <a:t> nispeten özgürce yaşanabilmesi anlamına gelir. Kısıtlama ise ihtiyaçları tatmin etmeyi bastıran ve sıkı normlar yoluyla düzenleyen bir toplum yapısını ifade etmektedir.</a:t>
                      </a:r>
                      <a:endParaRPr lang="tr-TR" dirty="0"/>
                    </a:p>
                  </a:txBody>
                  <a:tcPr marL="95596" marR="95596"/>
                </a:tc>
              </a:tr>
            </a:tbl>
          </a:graphicData>
        </a:graphic>
      </p:graphicFrame>
    </p:spTree>
    <p:extLst>
      <p:ext uri="{BB962C8B-B14F-4D97-AF65-F5344CB8AC3E}">
        <p14:creationId xmlns:p14="http://schemas.microsoft.com/office/powerpoint/2010/main" val="159106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4403" y="643466"/>
            <a:ext cx="9523193" cy="5571067"/>
          </a:xfrm>
          <a:prstGeom prst="rect">
            <a:avLst/>
          </a:prstGeom>
        </p:spPr>
      </p:pic>
    </p:spTree>
    <p:extLst>
      <p:ext uri="{BB962C8B-B14F-4D97-AF65-F5344CB8AC3E}">
        <p14:creationId xmlns:p14="http://schemas.microsoft.com/office/powerpoint/2010/main" val="229745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3943" y="643466"/>
            <a:ext cx="8284114" cy="5571067"/>
          </a:xfrm>
          <a:prstGeom prst="rect">
            <a:avLst/>
          </a:prstGeom>
        </p:spPr>
      </p:pic>
    </p:spTree>
    <p:extLst>
      <p:ext uri="{BB962C8B-B14F-4D97-AF65-F5344CB8AC3E}">
        <p14:creationId xmlns:p14="http://schemas.microsoft.com/office/powerpoint/2010/main" val="373085911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3758</TotalTime>
  <Words>2753</Words>
  <Application>Microsoft Office PowerPoint</Application>
  <PresentationFormat>Özel</PresentationFormat>
  <Paragraphs>190</Paragraphs>
  <Slides>50</Slides>
  <Notes>2</Notes>
  <HiddenSlides>0</HiddenSlides>
  <MMClips>0</MMClips>
  <ScaleCrop>false</ScaleCrop>
  <HeadingPairs>
    <vt:vector size="4" baseType="variant">
      <vt:variant>
        <vt:lpstr>Tema</vt:lpstr>
      </vt:variant>
      <vt:variant>
        <vt:i4>2</vt:i4>
      </vt:variant>
      <vt:variant>
        <vt:lpstr>Slayt Başlıkları</vt:lpstr>
      </vt:variant>
      <vt:variant>
        <vt:i4>50</vt:i4>
      </vt:variant>
    </vt:vector>
  </HeadingPairs>
  <TitlesOfParts>
    <vt:vector size="52" baseType="lpstr">
      <vt:lpstr>Office Teması</vt:lpstr>
      <vt:lpstr>Office Theme</vt:lpstr>
      <vt:lpstr>KÜLTÜR</vt:lpstr>
      <vt:lpstr>Kültür nedir</vt:lpstr>
      <vt:lpstr>Kültürün özellikleri</vt:lpstr>
      <vt:lpstr>Kültürün özellikleri</vt:lpstr>
      <vt:lpstr>Kültürün sonuçları</vt:lpstr>
      <vt:lpstr>Kültürel katmanlar</vt:lpstr>
      <vt:lpstr>Hofstede modeli</vt:lpstr>
      <vt:lpstr>PowerPoint Sunusu</vt:lpstr>
      <vt:lpstr>PowerPoint Sunusu</vt:lpstr>
      <vt:lpstr>PowerPoint Sunusu</vt:lpstr>
      <vt:lpstr>PowerPoint Sunusu</vt:lpstr>
      <vt:lpstr>PowerPoint Sunusu</vt:lpstr>
      <vt:lpstr>Örgüt Kültürü</vt:lpstr>
      <vt:lpstr>Örgüt kültürü…</vt:lpstr>
      <vt:lpstr>Örgüt kültürünün önemi</vt:lpstr>
      <vt:lpstr>Örgüt kültürünün oluşumu</vt:lpstr>
      <vt:lpstr>Örgüt kültürünün oluşumu</vt:lpstr>
      <vt:lpstr>Çeşitli kültür sınıflamaları</vt:lpstr>
      <vt:lpstr>PowerPoint Sunusu</vt:lpstr>
      <vt:lpstr>Çeşitli kültür sınıflamaları</vt:lpstr>
      <vt:lpstr>Örgüt kültürü boyutları</vt:lpstr>
      <vt:lpstr>Örgüt kültürünün öğeleri</vt:lpstr>
      <vt:lpstr>Semboller </vt:lpstr>
      <vt:lpstr>PowerPoint Sunusu</vt:lpstr>
      <vt:lpstr>PowerPoint Sunusu</vt:lpstr>
      <vt:lpstr>PowerPoint Sunusu</vt:lpstr>
      <vt:lpstr>Dil (jargon)</vt:lpstr>
      <vt:lpstr>PowerPoint Sunusu</vt:lpstr>
      <vt:lpstr>Törenler ve seremoniler</vt:lpstr>
      <vt:lpstr>PowerPoint Sunusu</vt:lpstr>
      <vt:lpstr>Hikayeler ve mitler</vt:lpstr>
      <vt:lpstr>PowerPoint Sunusu</vt:lpstr>
      <vt:lpstr>Kahramanlar ve liderler</vt:lpstr>
      <vt:lpstr>Değerler</vt:lpstr>
      <vt:lpstr>Örgüt kültürünün etkileri ve sonuçları</vt:lpstr>
      <vt:lpstr>Örgüt kültürü tipleri</vt:lpstr>
      <vt:lpstr>Ouchi’nin z teorisi</vt:lpstr>
      <vt:lpstr>Handy’nin kültür tipleri</vt:lpstr>
      <vt:lpstr>Handy’nin kültür tipleri</vt:lpstr>
      <vt:lpstr>Handy’nin kültür tipleri</vt:lpstr>
      <vt:lpstr>Handy’nin kültür tipleri</vt:lpstr>
      <vt:lpstr> Cameron ve Quinn Yaklaşımı </vt:lpstr>
      <vt:lpstr>Cameron ve Quinn Yaklaşımı</vt:lpstr>
      <vt:lpstr>Cameron ve Quinn Yaklaşımı</vt:lpstr>
      <vt:lpstr>Cameron ve Quinn Yaklaşımı</vt:lpstr>
      <vt:lpstr>Cameron ve Quinn Yaklaşımı</vt:lpstr>
      <vt:lpstr>PowerPoint Sunusu</vt:lpstr>
      <vt:lpstr>Kültürel zeka</vt:lpstr>
      <vt:lpstr>Kültürel zekanın boyutları</vt:lpstr>
      <vt:lpstr>Kültürel zekanın boyutları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ÖRGÜT KÜLTÜRÜ</dc:title>
  <dc:creator>Lale ORAL</dc:creator>
  <cp:lastModifiedBy>selin</cp:lastModifiedBy>
  <cp:revision>127</cp:revision>
  <dcterms:created xsi:type="dcterms:W3CDTF">2016-12-05T07:10:27Z</dcterms:created>
  <dcterms:modified xsi:type="dcterms:W3CDTF">2018-05-21T07:58:36Z</dcterms:modified>
</cp:coreProperties>
</file>